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Lst>
  <p:notesMasterIdLst>
    <p:notesMasterId r:id="rId58"/>
  </p:notesMasterIdLst>
  <p:handoutMasterIdLst>
    <p:handoutMasterId r:id="rId59"/>
  </p:handoutMasterIdLst>
  <p:sldIdLst>
    <p:sldId id="540" r:id="rId3"/>
    <p:sldId id="408" r:id="rId4"/>
    <p:sldId id="501" r:id="rId5"/>
    <p:sldId id="551" r:id="rId6"/>
    <p:sldId id="1112" r:id="rId7"/>
    <p:sldId id="554" r:id="rId8"/>
    <p:sldId id="1132" r:id="rId9"/>
    <p:sldId id="1121" r:id="rId10"/>
    <p:sldId id="1118" r:id="rId11"/>
    <p:sldId id="552" r:id="rId12"/>
    <p:sldId id="1111" r:id="rId13"/>
    <p:sldId id="1074" r:id="rId14"/>
    <p:sldId id="1107" r:id="rId15"/>
    <p:sldId id="1075" r:id="rId16"/>
    <p:sldId id="1106" r:id="rId17"/>
    <p:sldId id="1126" r:id="rId18"/>
    <p:sldId id="1077" r:id="rId19"/>
    <p:sldId id="873" r:id="rId20"/>
    <p:sldId id="1119" r:id="rId21"/>
    <p:sldId id="465" r:id="rId22"/>
    <p:sldId id="1080" r:id="rId23"/>
    <p:sldId id="883" r:id="rId24"/>
    <p:sldId id="1130" r:id="rId25"/>
    <p:sldId id="1129" r:id="rId26"/>
    <p:sldId id="1131" r:id="rId27"/>
    <p:sldId id="1079" r:id="rId28"/>
    <p:sldId id="1120" r:id="rId29"/>
    <p:sldId id="1082" r:id="rId30"/>
    <p:sldId id="888" r:id="rId31"/>
    <p:sldId id="479" r:id="rId32"/>
    <p:sldId id="1081" r:id="rId33"/>
    <p:sldId id="889" r:id="rId34"/>
    <p:sldId id="1078" r:id="rId35"/>
    <p:sldId id="1104" r:id="rId36"/>
    <p:sldId id="1083" r:id="rId37"/>
    <p:sldId id="1105" r:id="rId38"/>
    <p:sldId id="890" r:id="rId39"/>
    <p:sldId id="349" r:id="rId40"/>
    <p:sldId id="260" r:id="rId41"/>
    <p:sldId id="1084" r:id="rId42"/>
    <p:sldId id="263" r:id="rId43"/>
    <p:sldId id="1128" r:id="rId44"/>
    <p:sldId id="264" r:id="rId45"/>
    <p:sldId id="265" r:id="rId46"/>
    <p:sldId id="266" r:id="rId47"/>
    <p:sldId id="267" r:id="rId48"/>
    <p:sldId id="268" r:id="rId49"/>
    <p:sldId id="269" r:id="rId50"/>
    <p:sldId id="270" r:id="rId51"/>
    <p:sldId id="1127" r:id="rId52"/>
    <p:sldId id="272" r:id="rId53"/>
    <p:sldId id="273" r:id="rId54"/>
    <p:sldId id="1073" r:id="rId55"/>
    <p:sldId id="275" r:id="rId56"/>
    <p:sldId id="541"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015" autoAdjust="0"/>
    <p:restoredTop sz="87779" autoAdjust="0"/>
  </p:normalViewPr>
  <p:slideViewPr>
    <p:cSldViewPr snapToGrid="0">
      <p:cViewPr varScale="1">
        <p:scale>
          <a:sx n="96" d="100"/>
          <a:sy n="96" d="100"/>
        </p:scale>
        <p:origin x="166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9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otb6nas01\dhhradminshared\BUDGET\2023SFYPres\BUREAU%20TOTALS%20202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otb6nas01\dhhradminshared\BUDGET\2023SFYPres\BUREAU%20TOTALS%20202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85389711748587"/>
          <c:y val="0.17275634418662308"/>
          <c:w val="0.46879588839941261"/>
          <c:h val="0.8185899088612778"/>
        </c:manualLayout>
      </c:layout>
      <c:pieChart>
        <c:varyColors val="1"/>
        <c:ser>
          <c:idx val="0"/>
          <c:order val="0"/>
          <c:explosion val="4"/>
          <c:dPt>
            <c:idx val="0"/>
            <c:bubble3D val="0"/>
            <c:extLst>
              <c:ext xmlns:c16="http://schemas.microsoft.com/office/drawing/2014/chart" uri="{C3380CC4-5D6E-409C-BE32-E72D297353CC}">
                <c16:uniqueId val="{00000000-8C6D-4ABC-A56F-774AB5BDA991}"/>
              </c:ext>
            </c:extLst>
          </c:dPt>
          <c:dPt>
            <c:idx val="1"/>
            <c:bubble3D val="0"/>
            <c:extLst>
              <c:ext xmlns:c16="http://schemas.microsoft.com/office/drawing/2014/chart" uri="{C3380CC4-5D6E-409C-BE32-E72D297353CC}">
                <c16:uniqueId val="{00000001-8C6D-4ABC-A56F-774AB5BDA991}"/>
              </c:ext>
            </c:extLst>
          </c:dPt>
          <c:dPt>
            <c:idx val="2"/>
            <c:bubble3D val="0"/>
            <c:extLst>
              <c:ext xmlns:c16="http://schemas.microsoft.com/office/drawing/2014/chart" uri="{C3380CC4-5D6E-409C-BE32-E72D297353CC}">
                <c16:uniqueId val="{00000002-8C6D-4ABC-A56F-774AB5BDA991}"/>
              </c:ext>
            </c:extLst>
          </c:dPt>
          <c:dPt>
            <c:idx val="3"/>
            <c:bubble3D val="0"/>
            <c:extLst>
              <c:ext xmlns:c16="http://schemas.microsoft.com/office/drawing/2014/chart" uri="{C3380CC4-5D6E-409C-BE32-E72D297353CC}">
                <c16:uniqueId val="{00000003-8C6D-4ABC-A56F-774AB5BDA991}"/>
              </c:ext>
            </c:extLst>
          </c:dPt>
          <c:dPt>
            <c:idx val="4"/>
            <c:bubble3D val="0"/>
            <c:extLst>
              <c:ext xmlns:c16="http://schemas.microsoft.com/office/drawing/2014/chart" uri="{C3380CC4-5D6E-409C-BE32-E72D297353CC}">
                <c16:uniqueId val="{00000004-8C6D-4ABC-A56F-774AB5BDA991}"/>
              </c:ext>
            </c:extLst>
          </c:dPt>
          <c:dLbls>
            <c:dLbl>
              <c:idx val="1"/>
              <c:layout>
                <c:manualLayout>
                  <c:x val="-4.4601033832074456E-2"/>
                  <c:y val="-0.23260240484379885"/>
                </c:manualLayout>
              </c:layout>
              <c:numFmt formatCode="0%" sourceLinked="0"/>
              <c:spPr/>
              <c:txPr>
                <a:bodyPr/>
                <a:lstStyle/>
                <a:p>
                  <a:pPr>
                    <a:defRPr sz="11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4640868974881194"/>
                      <c:h val="0.10418772563176895"/>
                    </c:manualLayout>
                  </c15:layout>
                </c:ext>
                <c:ext xmlns:c16="http://schemas.microsoft.com/office/drawing/2014/chart" uri="{C3380CC4-5D6E-409C-BE32-E72D297353CC}">
                  <c16:uniqueId val="{00000001-8C6D-4ABC-A56F-774AB5BDA991}"/>
                </c:ext>
              </c:extLst>
            </c:dLbl>
            <c:dLbl>
              <c:idx val="2"/>
              <c:layout>
                <c:manualLayout>
                  <c:x val="-3.7517025680160021E-2"/>
                  <c:y val="1.0132243084998967E-2"/>
                </c:manualLayout>
              </c:layout>
              <c:numFmt formatCode="0%" sourceLinked="0"/>
              <c:spPr/>
              <c:txPr>
                <a:bodyPr/>
                <a:lstStyle/>
                <a:p>
                  <a:pPr>
                    <a:defRPr sz="11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8C6D-4ABC-A56F-774AB5BDA991}"/>
                </c:ext>
              </c:extLst>
            </c:dLbl>
            <c:dLbl>
              <c:idx val="3"/>
              <c:layout>
                <c:manualLayout>
                  <c:x val="2.0556846693722754E-3"/>
                  <c:y val="-2.6644861699979809E-2"/>
                </c:manualLayout>
              </c:layout>
              <c:numFmt formatCode="0%" sourceLinked="0"/>
              <c:spPr/>
              <c:txPr>
                <a:bodyPr/>
                <a:lstStyle/>
                <a:p>
                  <a:pPr>
                    <a:defRPr sz="11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C6D-4ABC-A56F-774AB5BDA991}"/>
                </c:ext>
              </c:extLst>
            </c:dLbl>
            <c:dLbl>
              <c:idx val="4"/>
              <c:layout>
                <c:manualLayout>
                  <c:x val="0.18099922531709969"/>
                  <c:y val="-1.5945891378962246E-3"/>
                </c:manualLayout>
              </c:layout>
              <c:numFmt formatCode="0%" sourceLinked="0"/>
              <c:spPr/>
              <c:txPr>
                <a:bodyPr/>
                <a:lstStyle/>
                <a:p>
                  <a:pPr>
                    <a:defRPr sz="11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8C6D-4ABC-A56F-774AB5BDA991}"/>
                </c:ext>
              </c:extLst>
            </c:dLbl>
            <c:dLbl>
              <c:idx val="9"/>
              <c:numFmt formatCode="0%" sourceLinked="0"/>
              <c:spPr/>
              <c:txPr>
                <a:bodyPr/>
                <a:lstStyle/>
                <a:p>
                  <a:pPr>
                    <a:defRPr sz="11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C6D-4ABC-A56F-774AB5BDA991}"/>
                </c:ext>
              </c:extLst>
            </c:dLbl>
            <c:numFmt formatCode="0%" sourceLinked="0"/>
            <c:spPr>
              <a:noFill/>
              <a:ln w="25400">
                <a:noFill/>
              </a:ln>
            </c:spPr>
            <c:txPr>
              <a:bodyPr wrap="square" lIns="38100" tIns="19050" rIns="38100" bIns="19050" anchor="ctr">
                <a:spAutoFit/>
              </a:bodyPr>
              <a:lstStyle/>
              <a:p>
                <a:pPr>
                  <a:defRPr sz="11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showLeaderLines val="1"/>
            <c:extLst>
              <c:ext xmlns:c15="http://schemas.microsoft.com/office/drawing/2012/chart" uri="{CE6537A1-D6FC-4f65-9D91-7224C49458BB}"/>
            </c:extLst>
          </c:dLbls>
          <c:val>
            <c:numRef>
              <c:f>'Bureau Totals'!$B$83:$B$87</c:f>
              <c:numCache>
                <c:formatCode>_("$"* #,##0_);_("$"* \(#,##0\);_("$"* "-"??_);_(@_)</c:formatCode>
                <c:ptCount val="5"/>
                <c:pt idx="0">
                  <c:v>1182586248</c:v>
                </c:pt>
                <c:pt idx="1">
                  <c:v>4979785376</c:v>
                </c:pt>
                <c:pt idx="2">
                  <c:v>676112813</c:v>
                </c:pt>
                <c:pt idx="3">
                  <c:v>647333285</c:v>
                </c:pt>
                <c:pt idx="4">
                  <c:v>98027017</c:v>
                </c:pt>
              </c:numCache>
            </c:numRef>
          </c:val>
          <c:extLst>
            <c:ext xmlns:c15="http://schemas.microsoft.com/office/drawing/2012/chart" uri="{02D57815-91ED-43cb-92C2-25804820EDAC}">
              <c15:filteredCategoryTitle>
                <c15:cat>
                  <c:strRef>
                    <c:extLst>
                      <c:ext uri="{02D57815-91ED-43cb-92C2-25804820EDAC}">
                        <c15:formulaRef>
                          <c15:sqref>'Bureau Totals'!$A$83:$A$87</c15:sqref>
                        </c15:formulaRef>
                      </c:ext>
                    </c:extLst>
                    <c:strCache>
                      <c:ptCount val="5"/>
                      <c:pt idx="0">
                        <c:v>General Revenue</c:v>
                      </c:pt>
                      <c:pt idx="1">
                        <c:v>Federal Revenue</c:v>
                      </c:pt>
                      <c:pt idx="2">
                        <c:v>Federal Block Grant</c:v>
                      </c:pt>
                      <c:pt idx="3">
                        <c:v>Appropriated Special</c:v>
                      </c:pt>
                      <c:pt idx="4">
                        <c:v>Non-Appropriated Special</c:v>
                      </c:pt>
                    </c:strCache>
                  </c:strRef>
                </c15:cat>
              </c15:filteredCategoryTitle>
            </c:ext>
            <c:ext xmlns:c16="http://schemas.microsoft.com/office/drawing/2014/chart" uri="{C3380CC4-5D6E-409C-BE32-E72D297353CC}">
              <c16:uniqueId val="{00000006-8C6D-4ABC-A56F-774AB5BDA991}"/>
            </c:ext>
          </c:extLst>
        </c:ser>
        <c:dLbls>
          <c:showLegendKey val="0"/>
          <c:showVal val="0"/>
          <c:showCatName val="0"/>
          <c:showSerName val="0"/>
          <c:showPercent val="0"/>
          <c:showBubbleSize val="0"/>
          <c:showLeaderLines val="1"/>
        </c:dLbls>
        <c:firstSliceAng val="0"/>
      </c:pieChart>
      <c:spPr>
        <a:noFill/>
        <a:ln w="25400">
          <a:noFill/>
        </a:ln>
      </c:spPr>
    </c:plotArea>
    <c:legend>
      <c:legendPos val="r"/>
      <c:overlay val="0"/>
      <c:txPr>
        <a:bodyPr/>
        <a:lstStyle/>
        <a:p>
          <a:pPr rtl="0">
            <a:defRPr sz="925" b="0" i="0" u="none" strike="noStrike" baseline="0">
              <a:solidFill>
                <a:srgbClr val="000000"/>
              </a:solidFill>
              <a:latin typeface="Calibri"/>
              <a:ea typeface="Calibri"/>
              <a:cs typeface="Calibri"/>
            </a:defRPr>
          </a:pPr>
          <a:endParaRPr lang="en-US"/>
        </a:p>
      </c:txPr>
    </c:legend>
    <c:plotVisOnly val="1"/>
    <c:dispBlanksAs val="gap"/>
    <c:showDLblsOverMax val="0"/>
  </c:chart>
  <c:spPr>
    <a:noFill/>
  </c:spPr>
  <c:txPr>
    <a:bodyPr/>
    <a:lstStyle/>
    <a:p>
      <a:pPr>
        <a:defRPr sz="11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85389711748587"/>
          <c:y val="0.17275634418662308"/>
          <c:w val="0.46879588839941261"/>
          <c:h val="0.8185899088612778"/>
        </c:manualLayout>
      </c:layout>
      <c:pieChart>
        <c:varyColors val="1"/>
        <c:ser>
          <c:idx val="0"/>
          <c:order val="0"/>
          <c:explosion val="4"/>
          <c:dPt>
            <c:idx val="0"/>
            <c:bubble3D val="0"/>
            <c:extLst>
              <c:ext xmlns:c16="http://schemas.microsoft.com/office/drawing/2014/chart" uri="{C3380CC4-5D6E-409C-BE32-E72D297353CC}">
                <c16:uniqueId val="{00000000-E6D1-4D72-8CF1-8FD28644E5BD}"/>
              </c:ext>
            </c:extLst>
          </c:dPt>
          <c:dPt>
            <c:idx val="1"/>
            <c:bubble3D val="0"/>
            <c:extLst>
              <c:ext xmlns:c16="http://schemas.microsoft.com/office/drawing/2014/chart" uri="{C3380CC4-5D6E-409C-BE32-E72D297353CC}">
                <c16:uniqueId val="{00000001-E6D1-4D72-8CF1-8FD28644E5BD}"/>
              </c:ext>
            </c:extLst>
          </c:dPt>
          <c:dPt>
            <c:idx val="2"/>
            <c:bubble3D val="0"/>
            <c:extLst>
              <c:ext xmlns:c16="http://schemas.microsoft.com/office/drawing/2014/chart" uri="{C3380CC4-5D6E-409C-BE32-E72D297353CC}">
                <c16:uniqueId val="{00000002-E6D1-4D72-8CF1-8FD28644E5BD}"/>
              </c:ext>
            </c:extLst>
          </c:dPt>
          <c:dPt>
            <c:idx val="3"/>
            <c:bubble3D val="0"/>
            <c:extLst>
              <c:ext xmlns:c16="http://schemas.microsoft.com/office/drawing/2014/chart" uri="{C3380CC4-5D6E-409C-BE32-E72D297353CC}">
                <c16:uniqueId val="{00000003-E6D1-4D72-8CF1-8FD28644E5BD}"/>
              </c:ext>
            </c:extLst>
          </c:dPt>
          <c:dPt>
            <c:idx val="4"/>
            <c:bubble3D val="0"/>
            <c:extLst>
              <c:ext xmlns:c16="http://schemas.microsoft.com/office/drawing/2014/chart" uri="{C3380CC4-5D6E-409C-BE32-E72D297353CC}">
                <c16:uniqueId val="{00000004-E6D1-4D72-8CF1-8FD28644E5BD}"/>
              </c:ext>
            </c:extLst>
          </c:dPt>
          <c:dPt>
            <c:idx val="5"/>
            <c:bubble3D val="0"/>
            <c:extLst>
              <c:ext xmlns:c16="http://schemas.microsoft.com/office/drawing/2014/chart" uri="{C3380CC4-5D6E-409C-BE32-E72D297353CC}">
                <c16:uniqueId val="{00000005-E6D1-4D72-8CF1-8FD28644E5BD}"/>
              </c:ext>
            </c:extLst>
          </c:dPt>
          <c:dPt>
            <c:idx val="6"/>
            <c:bubble3D val="0"/>
            <c:extLst>
              <c:ext xmlns:c16="http://schemas.microsoft.com/office/drawing/2014/chart" uri="{C3380CC4-5D6E-409C-BE32-E72D297353CC}">
                <c16:uniqueId val="{00000006-E6D1-4D72-8CF1-8FD28644E5BD}"/>
              </c:ext>
            </c:extLst>
          </c:dPt>
          <c:dPt>
            <c:idx val="7"/>
            <c:bubble3D val="0"/>
            <c:extLst>
              <c:ext xmlns:c16="http://schemas.microsoft.com/office/drawing/2014/chart" uri="{C3380CC4-5D6E-409C-BE32-E72D297353CC}">
                <c16:uniqueId val="{00000007-E6D1-4D72-8CF1-8FD28644E5BD}"/>
              </c:ext>
            </c:extLst>
          </c:dPt>
          <c:dPt>
            <c:idx val="8"/>
            <c:bubble3D val="0"/>
            <c:extLst>
              <c:ext xmlns:c16="http://schemas.microsoft.com/office/drawing/2014/chart" uri="{C3380CC4-5D6E-409C-BE32-E72D297353CC}">
                <c16:uniqueId val="{00000008-E6D1-4D72-8CF1-8FD28644E5BD}"/>
              </c:ext>
            </c:extLst>
          </c:dPt>
          <c:dPt>
            <c:idx val="9"/>
            <c:bubble3D val="0"/>
            <c:extLst>
              <c:ext xmlns:c16="http://schemas.microsoft.com/office/drawing/2014/chart" uri="{C3380CC4-5D6E-409C-BE32-E72D297353CC}">
                <c16:uniqueId val="{00000009-E6D1-4D72-8CF1-8FD28644E5BD}"/>
              </c:ext>
            </c:extLst>
          </c:dPt>
          <c:dLbls>
            <c:dLbl>
              <c:idx val="0"/>
              <c:layout>
                <c:manualLayout>
                  <c:x val="0.26357383190537303"/>
                  <c:y val="-4.5649101554613367E-4"/>
                </c:manualLayout>
              </c:layout>
              <c:numFmt formatCode="0.00%" sourceLinked="0"/>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E6D1-4D72-8CF1-8FD28644E5BD}"/>
                </c:ext>
              </c:extLst>
            </c:dLbl>
            <c:dLbl>
              <c:idx val="1"/>
              <c:layout>
                <c:manualLayout>
                  <c:x val="0.18184073907061166"/>
                  <c:y val="0.1305715727841712"/>
                </c:manualLayout>
              </c:layout>
              <c:numFmt formatCode="0.00%" sourceLinked="0"/>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6D1-4D72-8CF1-8FD28644E5BD}"/>
                </c:ext>
              </c:extLst>
            </c:dLbl>
            <c:dLbl>
              <c:idx val="3"/>
              <c:layout>
                <c:manualLayout>
                  <c:x val="8.6627701273023688E-2"/>
                  <c:y val="5.4695941853422171E-2"/>
                </c:manualLayout>
              </c:layout>
              <c:numFmt formatCode="0.00%" sourceLinked="0"/>
              <c:spPr>
                <a:noFill/>
                <a:ln w="25400">
                  <a:noFill/>
                </a:ln>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6D1-4D72-8CF1-8FD28644E5BD}"/>
                </c:ext>
              </c:extLst>
            </c:dLbl>
            <c:dLbl>
              <c:idx val="4"/>
              <c:layout>
                <c:manualLayout>
                  <c:x val="0.13335813474857494"/>
                  <c:y val="-0.22343589743589742"/>
                </c:manualLayout>
              </c:layout>
              <c:numFmt formatCode="0.00%" sourceLinked="0"/>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E6D1-4D72-8CF1-8FD28644E5BD}"/>
                </c:ext>
              </c:extLst>
            </c:dLbl>
            <c:dLbl>
              <c:idx val="5"/>
              <c:layout>
                <c:manualLayout>
                  <c:x val="-0.22433082428573081"/>
                  <c:y val="0.19825176660609731"/>
                </c:manualLayout>
              </c:layout>
              <c:numFmt formatCode="0.00%" sourceLinked="0"/>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6D1-4D72-8CF1-8FD28644E5BD}"/>
                </c:ext>
              </c:extLst>
            </c:dLbl>
            <c:dLbl>
              <c:idx val="6"/>
              <c:layout>
                <c:manualLayout>
                  <c:x val="-0.20974481714014825"/>
                  <c:y val="5.7150010094891984E-2"/>
                </c:manualLayout>
              </c:layout>
              <c:numFmt formatCode="0.00%" sourceLinked="0"/>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E6D1-4D72-8CF1-8FD28644E5BD}"/>
                </c:ext>
              </c:extLst>
            </c:dLbl>
            <c:dLbl>
              <c:idx val="7"/>
              <c:layout>
                <c:manualLayout>
                  <c:x val="-8.9567680691895898E-2"/>
                  <c:y val="-1.2235614778921865E-2"/>
                </c:manualLayout>
              </c:layout>
              <c:numFmt formatCode="0.00%" sourceLinked="0"/>
              <c:spPr>
                <a:noFill/>
                <a:ln w="25400">
                  <a:noFill/>
                </a:ln>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E6D1-4D72-8CF1-8FD28644E5BD}"/>
                </c:ext>
              </c:extLst>
            </c:dLbl>
            <c:dLbl>
              <c:idx val="8"/>
              <c:layout>
                <c:manualLayout>
                  <c:x val="3.4951148727554428E-2"/>
                  <c:y val="-2.6100343226327479E-2"/>
                </c:manualLayout>
              </c:layout>
              <c:numFmt formatCode="0.00%" sourceLinked="0"/>
              <c:spPr>
                <a:noFill/>
                <a:ln w="25400">
                  <a:noFill/>
                </a:ln>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E6D1-4D72-8CF1-8FD28644E5BD}"/>
                </c:ext>
              </c:extLst>
            </c:dLbl>
            <c:dLbl>
              <c:idx val="9"/>
              <c:layout>
                <c:manualLayout>
                  <c:x val="0.1644640234948605"/>
                  <c:y val="-5.6035332121946294E-2"/>
                </c:manualLayout>
              </c:layout>
              <c:numFmt formatCode="0.00%" sourceLinked="0"/>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E6D1-4D72-8CF1-8FD28644E5BD}"/>
                </c:ext>
              </c:extLst>
            </c:dLbl>
            <c:numFmt formatCode="0.00%" sourceLinked="0"/>
            <c:spPr>
              <a:noFill/>
              <a:ln w="25400">
                <a:noFill/>
              </a:ln>
            </c:spPr>
            <c:txPr>
              <a:bodyPr wrap="square" lIns="38100" tIns="19050" rIns="38100" bIns="19050" anchor="ctr">
                <a:spAutoFit/>
              </a:bodyPr>
              <a:lstStyle/>
              <a:p>
                <a:pPr>
                  <a:defRPr sz="1400" b="0"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eparator>
</c:separator>
            <c:showLeaderLines val="1"/>
            <c:extLst>
              <c:ext xmlns:c15="http://schemas.microsoft.com/office/drawing/2012/chart" uri="{CE6537A1-D6FC-4f65-9D91-7224C49458BB}"/>
            </c:extLst>
          </c:dLbls>
          <c:val>
            <c:numRef>
              <c:f>'Bureau Totals'!$B$3:$B$12</c:f>
              <c:numCache>
                <c:formatCode>_("$"* #,##0_);_("$"* \(#,##0\);_("$"* "-"??_);_(@_)</c:formatCode>
                <c:ptCount val="10"/>
                <c:pt idx="0">
                  <c:v>149546519</c:v>
                </c:pt>
                <c:pt idx="1">
                  <c:v>237300883</c:v>
                </c:pt>
                <c:pt idx="2">
                  <c:v>1141110421</c:v>
                </c:pt>
                <c:pt idx="3">
                  <c:v>36625261</c:v>
                </c:pt>
                <c:pt idx="4">
                  <c:v>5240647066</c:v>
                </c:pt>
                <c:pt idx="5">
                  <c:v>488033387</c:v>
                </c:pt>
                <c:pt idx="6">
                  <c:v>61141613</c:v>
                </c:pt>
                <c:pt idx="7">
                  <c:v>3473844</c:v>
                </c:pt>
                <c:pt idx="8">
                  <c:v>1989369</c:v>
                </c:pt>
                <c:pt idx="9">
                  <c:v>223976376</c:v>
                </c:pt>
              </c:numCache>
            </c:numRef>
          </c:val>
          <c:extLst>
            <c:ext xmlns:c15="http://schemas.microsoft.com/office/drawing/2012/chart" uri="{02D57815-91ED-43cb-92C2-25804820EDAC}">
              <c15:filteredCategoryTitle>
                <c15:cat>
                  <c:strRef>
                    <c:extLst>
                      <c:ext uri="{02D57815-91ED-43cb-92C2-25804820EDAC}">
                        <c15:formulaRef>
                          <c15:sqref>'Bureau Totals'!$A$3:$A$12</c15:sqref>
                        </c15:formulaRef>
                      </c:ext>
                    </c:extLst>
                    <c:strCache>
                      <c:ptCount val="10"/>
                      <c:pt idx="0">
                        <c:v>Other</c:v>
                      </c:pt>
                      <c:pt idx="1">
                        <c:v>BBH</c:v>
                      </c:pt>
                      <c:pt idx="2">
                        <c:v>BCF</c:v>
                      </c:pt>
                      <c:pt idx="3">
                        <c:v>BCSE</c:v>
                      </c:pt>
                      <c:pt idx="4">
                        <c:v>BMS</c:v>
                      </c:pt>
                      <c:pt idx="5">
                        <c:v>BPH</c:v>
                      </c:pt>
                      <c:pt idx="6">
                        <c:v>CHIP</c:v>
                      </c:pt>
                      <c:pt idx="7">
                        <c:v>HCA</c:v>
                      </c:pt>
                      <c:pt idx="8">
                        <c:v>HRC</c:v>
                      </c:pt>
                      <c:pt idx="9">
                        <c:v>OHF</c:v>
                      </c:pt>
                    </c:strCache>
                  </c:strRef>
                </c15:cat>
              </c15:filteredCategoryTitle>
            </c:ext>
            <c:ext xmlns:c16="http://schemas.microsoft.com/office/drawing/2014/chart" uri="{C3380CC4-5D6E-409C-BE32-E72D297353CC}">
              <c16:uniqueId val="{0000000A-E6D1-4D72-8CF1-8FD28644E5BD}"/>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4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spPr>
        <a:noFill/>
        <a:ln w="25400">
          <a:noFill/>
        </a:ln>
      </c:spPr>
    </c:plotArea>
    <c:legend>
      <c:legendPos val="r"/>
      <c:layout>
        <c:manualLayout>
          <c:xMode val="edge"/>
          <c:yMode val="edge"/>
          <c:x val="0.76171274793182497"/>
          <c:y val="0.15333407968553692"/>
          <c:w val="0.20621974151965181"/>
          <c:h val="0.2856700376907863"/>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009527000614284"/>
          <c:y val="0.15965309655442006"/>
          <c:w val="0.20621963477969507"/>
          <c:h val="0.43481412317347862"/>
        </c:manualLayout>
      </c:layout>
      <c:overlay val="0"/>
    </c:legend>
    <c:plotVisOnly val="1"/>
    <c:dispBlanksAs val="gap"/>
    <c:showDLblsOverMax val="0"/>
  </c:chart>
  <c:txPr>
    <a:bodyPr/>
    <a:lstStyle/>
    <a:p>
      <a:pPr>
        <a:defRPr sz="14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0.02219</cdr:x>
      <cdr:y>0.61159</cdr:y>
    </cdr:from>
    <cdr:to>
      <cdr:x>0.23348</cdr:x>
      <cdr:y>0.8</cdr:y>
    </cdr:to>
    <cdr:sp macro="" textlink="">
      <cdr:nvSpPr>
        <cdr:cNvPr id="3" name="Rectangle 2"/>
        <cdr:cNvSpPr/>
      </cdr:nvSpPr>
      <cdr:spPr>
        <a:xfrm xmlns:a="http://schemas.openxmlformats.org/drawingml/2006/main">
          <a:off x="191933" y="3029186"/>
          <a:ext cx="1827367" cy="933214"/>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sz="1100">
              <a:solidFill>
                <a:schemeClr val="dk1"/>
              </a:solidFill>
              <a:effectLst/>
              <a:latin typeface="+mn-lt"/>
              <a:ea typeface="+mn-ea"/>
              <a:cs typeface="+mn-cs"/>
            </a:rPr>
            <a:t>Total Department Budget  SFY2023</a:t>
          </a:r>
          <a:endParaRPr lang="en-US">
            <a:effectLst/>
          </a:endParaRPr>
        </a:p>
        <a:p xmlns:a="http://schemas.openxmlformats.org/drawingml/2006/main">
          <a:pPr algn="ctr"/>
          <a:endParaRPr lang="en-US" sz="1100">
            <a:solidFill>
              <a:schemeClr val="dk1"/>
            </a:solidFill>
            <a:effectLst/>
            <a:latin typeface="+mn-lt"/>
            <a:ea typeface="+mn-ea"/>
            <a:cs typeface="+mn-cs"/>
          </a:endParaRPr>
        </a:p>
        <a:p xmlns:a="http://schemas.openxmlformats.org/drawingml/2006/main">
          <a:pPr algn="ctr"/>
          <a:r>
            <a:rPr lang="en-US" sz="1100">
              <a:solidFill>
                <a:schemeClr val="dk1"/>
              </a:solidFill>
              <a:effectLst/>
              <a:latin typeface="+mn-lt"/>
              <a:ea typeface="+mn-ea"/>
              <a:cs typeface="+mn-cs"/>
            </a:rPr>
            <a:t>$7,583,844,739	</a:t>
          </a:r>
          <a:endParaRPr lang="en-US">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0.0255</cdr:x>
      <cdr:y>0.60774</cdr:y>
    </cdr:from>
    <cdr:to>
      <cdr:x>0.23569</cdr:x>
      <cdr:y>0.82885</cdr:y>
    </cdr:to>
    <cdr:sp macro="" textlink="">
      <cdr:nvSpPr>
        <cdr:cNvPr id="3" name="Rectangle 2"/>
        <cdr:cNvSpPr/>
      </cdr:nvSpPr>
      <cdr:spPr>
        <a:xfrm xmlns:a="http://schemas.openxmlformats.org/drawingml/2006/main">
          <a:off x="220508" y="3010136"/>
          <a:ext cx="1817870" cy="1095139"/>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sz="1400">
              <a:solidFill>
                <a:schemeClr val="dk1"/>
              </a:solidFill>
              <a:effectLst/>
              <a:latin typeface="+mn-lt"/>
              <a:ea typeface="+mn-ea"/>
              <a:cs typeface="+mn-cs"/>
            </a:rPr>
            <a:t>Total Department Budget  SFY2023	</a:t>
          </a:r>
        </a:p>
        <a:p xmlns:a="http://schemas.openxmlformats.org/drawingml/2006/main">
          <a:pPr algn="ctr"/>
          <a:r>
            <a:rPr lang="en-US" sz="1400">
              <a:solidFill>
                <a:schemeClr val="dk1"/>
              </a:solidFill>
              <a:effectLst/>
              <a:latin typeface="+mn-lt"/>
              <a:ea typeface="+mn-ea"/>
              <a:cs typeface="+mn-cs"/>
            </a:rPr>
            <a:t>$7,583,844,739	</a:t>
          </a:r>
          <a:endParaRPr lang="en-US" sz="1400">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DF9574-ED6D-4738-B59F-EA484DF4989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F88EA5-0823-40E7-ACDC-9CDD9D960A4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696A26C-7359-4443-8E01-A9AE2790B242}" type="datetimeFigureOut">
              <a:rPr lang="en-US" smtClean="0"/>
              <a:t>1/24/2022</a:t>
            </a:fld>
            <a:endParaRPr lang="en-US"/>
          </a:p>
        </p:txBody>
      </p:sp>
      <p:sp>
        <p:nvSpPr>
          <p:cNvPr id="4" name="Footer Placeholder 3">
            <a:extLst>
              <a:ext uri="{FF2B5EF4-FFF2-40B4-BE49-F238E27FC236}">
                <a16:creationId xmlns:a16="http://schemas.microsoft.com/office/drawing/2014/main" id="{436193DB-83F8-41C1-A3E9-94E7CA90B2F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D0CED6-4AEF-4A89-971C-66A343197B2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D9105E5-B66F-40A7-8411-8F6C59BC6459}" type="slidenum">
              <a:rPr lang="en-US" smtClean="0"/>
              <a:t>‹#›</a:t>
            </a:fld>
            <a:endParaRPr lang="en-US"/>
          </a:p>
        </p:txBody>
      </p:sp>
    </p:spTree>
    <p:extLst>
      <p:ext uri="{BB962C8B-B14F-4D97-AF65-F5344CB8AC3E}">
        <p14:creationId xmlns:p14="http://schemas.microsoft.com/office/powerpoint/2010/main" val="1598200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C2BF35-010C-430B-88DF-5783D5EB32F0}" type="datetimeFigureOut">
              <a:rPr lang="en-US" smtClean="0"/>
              <a:t>1/24/2022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0CFA03-0295-4413-942F-D523C22C68EE}" type="slidenum">
              <a:rPr lang="en-US" smtClean="0"/>
              <a:t>‹#›</a:t>
            </a:fld>
            <a:endParaRPr lang="en-US"/>
          </a:p>
        </p:txBody>
      </p:sp>
    </p:spTree>
    <p:extLst>
      <p:ext uri="{BB962C8B-B14F-4D97-AF65-F5344CB8AC3E}">
        <p14:creationId xmlns:p14="http://schemas.microsoft.com/office/powerpoint/2010/main" val="295379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864" indent="-284178" eaLnBrk="0" hangingPunct="0">
              <a:spcBef>
                <a:spcPct val="30000"/>
              </a:spcBef>
              <a:defRPr sz="1200">
                <a:solidFill>
                  <a:schemeClr val="tx1"/>
                </a:solidFill>
                <a:latin typeface="Calibri" pitchFamily="34" charset="0"/>
                <a:ea typeface="MS PGothic" pitchFamily="34" charset="-128"/>
              </a:defRPr>
            </a:lvl2pPr>
            <a:lvl3pPr marL="1136714" indent="-227343" eaLnBrk="0" hangingPunct="0">
              <a:spcBef>
                <a:spcPct val="30000"/>
              </a:spcBef>
              <a:defRPr sz="1200">
                <a:solidFill>
                  <a:schemeClr val="tx1"/>
                </a:solidFill>
                <a:latin typeface="Calibri" pitchFamily="34" charset="0"/>
                <a:ea typeface="MS PGothic" pitchFamily="34" charset="-128"/>
              </a:defRPr>
            </a:lvl3pPr>
            <a:lvl4pPr marL="1591399" indent="-227343" eaLnBrk="0" hangingPunct="0">
              <a:spcBef>
                <a:spcPct val="30000"/>
              </a:spcBef>
              <a:defRPr sz="1200">
                <a:solidFill>
                  <a:schemeClr val="tx1"/>
                </a:solidFill>
                <a:latin typeface="Calibri" pitchFamily="34" charset="0"/>
                <a:ea typeface="MS PGothic" pitchFamily="34" charset="-128"/>
              </a:defRPr>
            </a:lvl4pPr>
            <a:lvl5pPr marL="2046084" indent="-227343" eaLnBrk="0" hangingPunct="0">
              <a:spcBef>
                <a:spcPct val="30000"/>
              </a:spcBef>
              <a:defRPr sz="1200">
                <a:solidFill>
                  <a:schemeClr val="tx1"/>
                </a:solidFill>
                <a:latin typeface="Calibri" pitchFamily="34" charset="0"/>
                <a:ea typeface="MS PGothic" pitchFamily="34" charset="-128"/>
              </a:defRPr>
            </a:lvl5pPr>
            <a:lvl6pPr marL="2500770" indent="-227343" defTabSz="454685"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5455" indent="-227343" defTabSz="45468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10141" indent="-227343" defTabSz="45468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4826" indent="-227343" defTabSz="45468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9C601ED-FC28-4D53-AC36-A2BE69CB252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572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10</a:t>
            </a:fld>
            <a:endParaRPr lang="en-US"/>
          </a:p>
        </p:txBody>
      </p:sp>
    </p:spTree>
    <p:extLst>
      <p:ext uri="{BB962C8B-B14F-4D97-AF65-F5344CB8AC3E}">
        <p14:creationId xmlns:p14="http://schemas.microsoft.com/office/powerpoint/2010/main" val="1120326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CFA03-0295-4413-942F-D523C22C68EE}" type="slidenum">
              <a:rPr lang="en-US" smtClean="0"/>
              <a:t>11</a:t>
            </a:fld>
            <a:endParaRPr lang="en-US"/>
          </a:p>
        </p:txBody>
      </p:sp>
    </p:spTree>
    <p:extLst>
      <p:ext uri="{BB962C8B-B14F-4D97-AF65-F5344CB8AC3E}">
        <p14:creationId xmlns:p14="http://schemas.microsoft.com/office/powerpoint/2010/main" val="365769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12</a:t>
            </a:fld>
            <a:endParaRPr lang="en-US" altLang="en-US">
              <a:solidFill>
                <a:prstClr val="black"/>
              </a:solidFill>
              <a:latin typeface="Calibri" pitchFamily="34" charset="0"/>
              <a:ea typeface="MS PGothic" pitchFamily="34" charset="-128"/>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5289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13</a:t>
            </a:fld>
            <a:endParaRPr lang="en-US"/>
          </a:p>
        </p:txBody>
      </p:sp>
    </p:spTree>
    <p:extLst>
      <p:ext uri="{BB962C8B-B14F-4D97-AF65-F5344CB8AC3E}">
        <p14:creationId xmlns:p14="http://schemas.microsoft.com/office/powerpoint/2010/main" val="101594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2EBECB8-472B-4EE2-94D8-1ADBB413769B}" type="slidenum">
              <a:rPr lang="en-US">
                <a:solidFill>
                  <a:prstClr val="black"/>
                </a:solidFill>
                <a:latin typeface="Calibri" pitchFamily="34" charset="0"/>
                <a:ea typeface="MS PGothic" pitchFamily="34" charset="-128"/>
              </a:rPr>
              <a:pPr defTabSz="474739" fontAlgn="base">
                <a:spcBef>
                  <a:spcPct val="0"/>
                </a:spcBef>
                <a:spcAft>
                  <a:spcPct val="0"/>
                </a:spcAft>
                <a:defRPr/>
              </a:pPr>
              <a:t>14</a:t>
            </a:fld>
            <a:endParaRPr lang="en-US" dirty="0">
              <a:solidFill>
                <a:prstClr val="black"/>
              </a:solidFill>
              <a:latin typeface="Calibri" pitchFamily="34" charset="0"/>
              <a:ea typeface="MS PGothic" pitchFamily="34" charset="-128"/>
            </a:endParaRPr>
          </a:p>
        </p:txBody>
      </p:sp>
      <p:sp>
        <p:nvSpPr>
          <p:cNvPr id="5" name="Notes Placeholder 2"/>
          <p:cNvSpPr>
            <a:spLocks noGrp="1"/>
          </p:cNvSpPr>
          <p:nvPr>
            <p:ph type="body" idx="3"/>
          </p:nvPr>
        </p:nvSpPr>
        <p:spPr>
          <a:xfrm>
            <a:off x="739911" y="4577377"/>
            <a:ext cx="5912577" cy="4335506"/>
          </a:xfrm>
        </p:spPr>
        <p:txBody>
          <a:bodyPr/>
          <a:lstStyle/>
          <a:p>
            <a:endParaRPr lang="en-US" dirty="0"/>
          </a:p>
        </p:txBody>
      </p:sp>
    </p:spTree>
    <p:extLst>
      <p:ext uri="{BB962C8B-B14F-4D97-AF65-F5344CB8AC3E}">
        <p14:creationId xmlns:p14="http://schemas.microsoft.com/office/powerpoint/2010/main" val="322923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marL="0" marR="0" lvl="0" indent="0" algn="r" defTabSz="474739" rtl="0" eaLnBrk="1" fontAlgn="base" latinLnBrk="0" hangingPunct="1">
              <a:lnSpc>
                <a:spcPct val="100000"/>
              </a:lnSpc>
              <a:spcBef>
                <a:spcPct val="0"/>
              </a:spcBef>
              <a:spcAft>
                <a:spcPct val="0"/>
              </a:spcAft>
              <a:buClrTx/>
              <a:buSzTx/>
              <a:buFontTx/>
              <a:buNone/>
              <a:tabLst/>
              <a:defRPr/>
            </a:pPr>
            <a:fld id="{92EBECB8-472B-4EE2-94D8-1ADBB413769B}" type="slidenum">
              <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74739"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5" name="Notes Placeholder 2"/>
          <p:cNvSpPr>
            <a:spLocks noGrp="1"/>
          </p:cNvSpPr>
          <p:nvPr>
            <p:ph type="body" idx="3"/>
          </p:nvPr>
        </p:nvSpPr>
        <p:spPr>
          <a:xfrm>
            <a:off x="739911" y="4577377"/>
            <a:ext cx="5912577" cy="4335506"/>
          </a:xfrm>
        </p:spPr>
        <p:txBody>
          <a:bodyPr/>
          <a:lstStyle/>
          <a:p>
            <a:endParaRPr lang="en-US" dirty="0"/>
          </a:p>
        </p:txBody>
      </p:sp>
    </p:spTree>
    <p:extLst>
      <p:ext uri="{BB962C8B-B14F-4D97-AF65-F5344CB8AC3E}">
        <p14:creationId xmlns:p14="http://schemas.microsoft.com/office/powerpoint/2010/main" val="568552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16</a:t>
            </a:fld>
            <a:endParaRPr lang="en-US"/>
          </a:p>
        </p:txBody>
      </p:sp>
    </p:spTree>
    <p:extLst>
      <p:ext uri="{BB962C8B-B14F-4D97-AF65-F5344CB8AC3E}">
        <p14:creationId xmlns:p14="http://schemas.microsoft.com/office/powerpoint/2010/main" val="936379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8368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83689" fontAlgn="base">
                <a:spcBef>
                  <a:spcPct val="0"/>
                </a:spcBef>
                <a:spcAft>
                  <a:spcPct val="0"/>
                </a:spcAft>
                <a:defRPr/>
              </a:pPr>
              <a:t>17</a:t>
            </a:fld>
            <a:endParaRPr lang="en-US" altLang="en-US">
              <a:solidFill>
                <a:prstClr val="black"/>
              </a:solidFill>
              <a:latin typeface="Calibri" pitchFamily="34" charset="0"/>
              <a:ea typeface="MS PGothic" pitchFamily="34" charset="-128"/>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5088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F67C900-25E7-496B-A112-45FB31E470C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650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7286" indent="-282600" eaLnBrk="0" hangingPunct="0">
              <a:spcBef>
                <a:spcPct val="30000"/>
              </a:spcBef>
              <a:defRPr sz="1200">
                <a:solidFill>
                  <a:schemeClr val="tx1"/>
                </a:solidFill>
                <a:latin typeface="Calibri" pitchFamily="34" charset="0"/>
                <a:ea typeface="MS PGothic" pitchFamily="34" charset="-128"/>
              </a:defRPr>
            </a:lvl2pPr>
            <a:lvl3pPr marL="1135135" indent="-225764" eaLnBrk="0" hangingPunct="0">
              <a:spcBef>
                <a:spcPct val="30000"/>
              </a:spcBef>
              <a:defRPr sz="1200">
                <a:solidFill>
                  <a:schemeClr val="tx1"/>
                </a:solidFill>
                <a:latin typeface="Calibri" pitchFamily="34" charset="0"/>
                <a:ea typeface="MS PGothic" pitchFamily="34" charset="-128"/>
              </a:defRPr>
            </a:lvl3pPr>
            <a:lvl4pPr marL="1589821" indent="-225764" eaLnBrk="0" hangingPunct="0">
              <a:spcBef>
                <a:spcPct val="30000"/>
              </a:spcBef>
              <a:defRPr sz="1200">
                <a:solidFill>
                  <a:schemeClr val="tx1"/>
                </a:solidFill>
                <a:latin typeface="Calibri" pitchFamily="34" charset="0"/>
                <a:ea typeface="MS PGothic" pitchFamily="34" charset="-128"/>
              </a:defRPr>
            </a:lvl4pPr>
            <a:lvl5pPr marL="2044506" indent="-225764" eaLnBrk="0" hangingPunct="0">
              <a:spcBef>
                <a:spcPct val="30000"/>
              </a:spcBef>
              <a:defRPr sz="1200">
                <a:solidFill>
                  <a:schemeClr val="tx1"/>
                </a:solidFill>
                <a:latin typeface="Calibri" pitchFamily="34" charset="0"/>
                <a:ea typeface="MS PGothic" pitchFamily="34" charset="-128"/>
              </a:defRPr>
            </a:lvl5pPr>
            <a:lvl6pPr marL="2499191" indent="-225764" defTabSz="454685"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877" indent="-225764" defTabSz="45468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8562" indent="-225764" defTabSz="45468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3248" indent="-225764" defTabSz="45468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DF51A04-6F3B-4663-9BBC-8244F9D63AB7}"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2" name="Notes Placeholder 1">
            <a:extLst>
              <a:ext uri="{FF2B5EF4-FFF2-40B4-BE49-F238E27FC236}">
                <a16:creationId xmlns:a16="http://schemas.microsoft.com/office/drawing/2014/main" id="{47295B1A-134A-478E-8848-376CF29B6BC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2454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759" fontAlgn="base">
              <a:spcBef>
                <a:spcPct val="0"/>
              </a:spcBef>
              <a:spcAft>
                <a:spcPct val="0"/>
              </a:spcAft>
              <a:defRPr/>
            </a:pPr>
            <a:fld id="{B3C699AC-DB79-4278-A99F-1CCDBE6D80D4}" type="slidenum">
              <a:rPr lang="en-US" altLang="en-US">
                <a:solidFill>
                  <a:prstClr val="black"/>
                </a:solidFill>
                <a:latin typeface="Calibri" panose="020F0502020204030204" pitchFamily="34" charset="0"/>
                <a:ea typeface="MS PGothic" panose="020B0600070205080204" pitchFamily="34" charset="-128"/>
              </a:rPr>
              <a:pPr defTabSz="483759" fontAlgn="base">
                <a:spcBef>
                  <a:spcPct val="0"/>
                </a:spcBef>
                <a:spcAft>
                  <a:spcPct val="0"/>
                </a:spcAft>
                <a:defRPr/>
              </a:pPr>
              <a:t>21</a:t>
            </a:fld>
            <a:endParaRPr lang="en-US" altLang="en-US">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297514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22</a:t>
            </a:fld>
            <a:endParaRPr lang="en-US"/>
          </a:p>
        </p:txBody>
      </p:sp>
    </p:spTree>
    <p:extLst>
      <p:ext uri="{BB962C8B-B14F-4D97-AF65-F5344CB8AC3E}">
        <p14:creationId xmlns:p14="http://schemas.microsoft.com/office/powerpoint/2010/main" val="3241158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23</a:t>
            </a:fld>
            <a:endParaRPr lang="en-US"/>
          </a:p>
        </p:txBody>
      </p:sp>
    </p:spTree>
    <p:extLst>
      <p:ext uri="{BB962C8B-B14F-4D97-AF65-F5344CB8AC3E}">
        <p14:creationId xmlns:p14="http://schemas.microsoft.com/office/powerpoint/2010/main" val="897832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24</a:t>
            </a:fld>
            <a:endParaRPr lang="en-US"/>
          </a:p>
        </p:txBody>
      </p:sp>
    </p:spTree>
    <p:extLst>
      <p:ext uri="{BB962C8B-B14F-4D97-AF65-F5344CB8AC3E}">
        <p14:creationId xmlns:p14="http://schemas.microsoft.com/office/powerpoint/2010/main" val="274296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25</a:t>
            </a:fld>
            <a:endParaRPr lang="en-US"/>
          </a:p>
        </p:txBody>
      </p:sp>
    </p:spTree>
    <p:extLst>
      <p:ext uri="{BB962C8B-B14F-4D97-AF65-F5344CB8AC3E}">
        <p14:creationId xmlns:p14="http://schemas.microsoft.com/office/powerpoint/2010/main" val="275314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258888" y="719138"/>
            <a:ext cx="4806950" cy="3605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99545" indent="-307390">
              <a:spcBef>
                <a:spcPct val="30000"/>
              </a:spcBef>
              <a:defRPr sz="1200">
                <a:solidFill>
                  <a:schemeClr val="tx1"/>
                </a:solidFill>
                <a:latin typeface="Calibri" pitchFamily="34" charset="0"/>
                <a:ea typeface="MS PGothic" pitchFamily="34" charset="-128"/>
              </a:defRPr>
            </a:lvl2pPr>
            <a:lvl3pPr marL="1231233" indent="-245239">
              <a:spcBef>
                <a:spcPct val="30000"/>
              </a:spcBef>
              <a:defRPr sz="1200">
                <a:solidFill>
                  <a:schemeClr val="tx1"/>
                </a:solidFill>
                <a:latin typeface="Calibri" pitchFamily="34" charset="0"/>
                <a:ea typeface="MS PGothic" pitchFamily="34" charset="-128"/>
              </a:defRPr>
            </a:lvl3pPr>
            <a:lvl4pPr marL="1725070" indent="-245239">
              <a:spcBef>
                <a:spcPct val="30000"/>
              </a:spcBef>
              <a:defRPr sz="1200">
                <a:solidFill>
                  <a:schemeClr val="tx1"/>
                </a:solidFill>
                <a:latin typeface="Calibri" pitchFamily="34" charset="0"/>
                <a:ea typeface="MS PGothic" pitchFamily="34" charset="-128"/>
              </a:defRPr>
            </a:lvl4pPr>
            <a:lvl5pPr marL="2217228" indent="-245239">
              <a:spcBef>
                <a:spcPct val="30000"/>
              </a:spcBef>
              <a:defRPr sz="1200">
                <a:solidFill>
                  <a:schemeClr val="tx1"/>
                </a:solidFill>
                <a:latin typeface="Calibri" pitchFamily="34" charset="0"/>
                <a:ea typeface="MS PGothic" pitchFamily="34" charset="-128"/>
              </a:defRPr>
            </a:lvl5pPr>
            <a:lvl6pPr marL="2700986" indent="-245239" defTabSz="483759" eaLnBrk="0" fontAlgn="base" hangingPunct="0">
              <a:spcBef>
                <a:spcPct val="30000"/>
              </a:spcBef>
              <a:spcAft>
                <a:spcPct val="0"/>
              </a:spcAft>
              <a:defRPr sz="1200">
                <a:solidFill>
                  <a:schemeClr val="tx1"/>
                </a:solidFill>
                <a:latin typeface="Calibri" pitchFamily="34" charset="0"/>
                <a:ea typeface="MS PGothic" pitchFamily="34" charset="-128"/>
              </a:defRPr>
            </a:lvl6pPr>
            <a:lvl7pPr marL="3184745" indent="-245239" defTabSz="48375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668504" indent="-245239" defTabSz="483759" eaLnBrk="0" fontAlgn="base" hangingPunct="0">
              <a:spcBef>
                <a:spcPct val="30000"/>
              </a:spcBef>
              <a:spcAft>
                <a:spcPct val="0"/>
              </a:spcAft>
              <a:defRPr sz="1200">
                <a:solidFill>
                  <a:schemeClr val="tx1"/>
                </a:solidFill>
                <a:latin typeface="Calibri" pitchFamily="34" charset="0"/>
                <a:ea typeface="MS PGothic" pitchFamily="34" charset="-128"/>
              </a:defRPr>
            </a:lvl8pPr>
            <a:lvl9pPr marL="4152262" indent="-245239" defTabSz="48375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defTabSz="483759" fontAlgn="base">
              <a:spcBef>
                <a:spcPct val="0"/>
              </a:spcBef>
              <a:spcAft>
                <a:spcPct val="0"/>
              </a:spcAft>
              <a:defRPr/>
            </a:pPr>
            <a:fld id="{2C21BF8C-87E4-4E7F-AE73-10E545A51376}" type="slidenum">
              <a:rPr lang="en-US" altLang="en-US">
                <a:solidFill>
                  <a:srgbClr val="000000"/>
                </a:solidFill>
              </a:rPr>
              <a:pPr defTabSz="483759" fontAlgn="base">
                <a:spcBef>
                  <a:spcPct val="0"/>
                </a:spcBef>
                <a:spcAft>
                  <a:spcPct val="0"/>
                </a:spcAft>
                <a:defRPr/>
              </a:pPr>
              <a:t>26</a:t>
            </a:fld>
            <a:endParaRPr lang="en-US" altLang="en-US">
              <a:solidFill>
                <a:srgbClr val="000000"/>
              </a:solidFill>
            </a:endParaRPr>
          </a:p>
        </p:txBody>
      </p:sp>
      <p:sp>
        <p:nvSpPr>
          <p:cNvPr id="22532" name="Notes Placeholder 2"/>
          <p:cNvSpPr>
            <a:spLocks noGrp="1"/>
          </p:cNvSpPr>
          <p:nvPr>
            <p:ph type="body" idx="3"/>
          </p:nvPr>
        </p:nvSpPr>
        <p:spPr bwMode="auto">
          <a:xfrm>
            <a:off x="756284" y="4654293"/>
            <a:ext cx="6043484" cy="44073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902421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27</a:t>
            </a:fld>
            <a:endParaRPr lang="en-US"/>
          </a:p>
        </p:txBody>
      </p:sp>
    </p:spTree>
    <p:extLst>
      <p:ext uri="{BB962C8B-B14F-4D97-AF65-F5344CB8AC3E}">
        <p14:creationId xmlns:p14="http://schemas.microsoft.com/office/powerpoint/2010/main" val="4226914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58888" y="719138"/>
            <a:ext cx="4806950" cy="3605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94507" indent="-305709">
              <a:spcBef>
                <a:spcPct val="30000"/>
              </a:spcBef>
              <a:defRPr sz="1200">
                <a:solidFill>
                  <a:schemeClr val="tx1"/>
                </a:solidFill>
                <a:latin typeface="Calibri" pitchFamily="34" charset="0"/>
                <a:ea typeface="MS PGothic" pitchFamily="34" charset="-128"/>
              </a:defRPr>
            </a:lvl2pPr>
            <a:lvl3pPr marL="1222835" indent="-243560">
              <a:spcBef>
                <a:spcPct val="30000"/>
              </a:spcBef>
              <a:defRPr sz="1200">
                <a:solidFill>
                  <a:schemeClr val="tx1"/>
                </a:solidFill>
                <a:latin typeface="Calibri" pitchFamily="34" charset="0"/>
                <a:ea typeface="MS PGothic" pitchFamily="34" charset="-128"/>
              </a:defRPr>
            </a:lvl3pPr>
            <a:lvl4pPr marL="1711634" indent="-243560">
              <a:spcBef>
                <a:spcPct val="30000"/>
              </a:spcBef>
              <a:defRPr sz="1200">
                <a:solidFill>
                  <a:schemeClr val="tx1"/>
                </a:solidFill>
                <a:latin typeface="Calibri" pitchFamily="34" charset="0"/>
                <a:ea typeface="MS PGothic" pitchFamily="34" charset="-128"/>
              </a:defRPr>
            </a:lvl4pPr>
            <a:lvl5pPr marL="2200431" indent="-243560">
              <a:spcBef>
                <a:spcPct val="30000"/>
              </a:spcBef>
              <a:defRPr sz="1200">
                <a:solidFill>
                  <a:schemeClr val="tx1"/>
                </a:solidFill>
                <a:latin typeface="Calibri" pitchFamily="34" charset="0"/>
                <a:ea typeface="MS PGothic" pitchFamily="34" charset="-128"/>
              </a:defRPr>
            </a:lvl5pPr>
            <a:lvl6pPr marL="2684189" indent="-243560" defTabSz="483759" eaLnBrk="0" fontAlgn="base" hangingPunct="0">
              <a:spcBef>
                <a:spcPct val="30000"/>
              </a:spcBef>
              <a:spcAft>
                <a:spcPct val="0"/>
              </a:spcAft>
              <a:defRPr sz="1200">
                <a:solidFill>
                  <a:schemeClr val="tx1"/>
                </a:solidFill>
                <a:latin typeface="Calibri" pitchFamily="34" charset="0"/>
                <a:ea typeface="MS PGothic" pitchFamily="34" charset="-128"/>
              </a:defRPr>
            </a:lvl6pPr>
            <a:lvl7pPr marL="3167947" indent="-243560" defTabSz="48375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651706" indent="-243560" defTabSz="483759" eaLnBrk="0" fontAlgn="base" hangingPunct="0">
              <a:spcBef>
                <a:spcPct val="30000"/>
              </a:spcBef>
              <a:spcAft>
                <a:spcPct val="0"/>
              </a:spcAft>
              <a:defRPr sz="1200">
                <a:solidFill>
                  <a:schemeClr val="tx1"/>
                </a:solidFill>
                <a:latin typeface="Calibri" pitchFamily="34" charset="0"/>
                <a:ea typeface="MS PGothic" pitchFamily="34" charset="-128"/>
              </a:defRPr>
            </a:lvl8pPr>
            <a:lvl9pPr marL="4135465" indent="-243560" defTabSz="48375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defTabSz="483759" fontAlgn="base">
              <a:spcBef>
                <a:spcPct val="0"/>
              </a:spcBef>
              <a:spcAft>
                <a:spcPct val="0"/>
              </a:spcAft>
              <a:defRPr/>
            </a:pPr>
            <a:fld id="{1EE3383B-A944-4917-A369-D9BABE1769F5}" type="slidenum">
              <a:rPr lang="en-US" altLang="en-US">
                <a:solidFill>
                  <a:prstClr val="black"/>
                </a:solidFill>
              </a:rPr>
              <a:pPr defTabSz="483759" fontAlgn="base">
                <a:spcBef>
                  <a:spcPct val="0"/>
                </a:spcBef>
                <a:spcAft>
                  <a:spcPct val="0"/>
                </a:spcAft>
                <a:defRPr/>
              </a:pPr>
              <a:t>28</a:t>
            </a:fld>
            <a:endParaRPr lang="en-US" altLang="en-US">
              <a:solidFill>
                <a:prstClr val="black"/>
              </a:solidFill>
            </a:endParaRPr>
          </a:p>
        </p:txBody>
      </p:sp>
      <p:sp>
        <p:nvSpPr>
          <p:cNvPr id="2" name="Notes Placeholder 1">
            <a:extLst>
              <a:ext uri="{FF2B5EF4-FFF2-40B4-BE49-F238E27FC236}">
                <a16:creationId xmlns:a16="http://schemas.microsoft.com/office/drawing/2014/main" id="{C0212696-8687-46EB-A85D-3F925D0439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8636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10" indent="-285736" eaLnBrk="0" hangingPunct="0">
              <a:spcBef>
                <a:spcPct val="30000"/>
              </a:spcBef>
              <a:defRPr sz="1200">
                <a:solidFill>
                  <a:schemeClr val="tx1"/>
                </a:solidFill>
                <a:latin typeface="Calibri" pitchFamily="34" charset="0"/>
                <a:ea typeface="MS PGothic" pitchFamily="34" charset="-128"/>
              </a:defRPr>
            </a:lvl2pPr>
            <a:lvl3pPr marL="1142939" indent="-228588" eaLnBrk="0" hangingPunct="0">
              <a:spcBef>
                <a:spcPct val="30000"/>
              </a:spcBef>
              <a:defRPr sz="1200">
                <a:solidFill>
                  <a:schemeClr val="tx1"/>
                </a:solidFill>
                <a:latin typeface="Calibri" pitchFamily="34" charset="0"/>
                <a:ea typeface="MS PGothic" pitchFamily="34" charset="-128"/>
              </a:defRPr>
            </a:lvl3pPr>
            <a:lvl4pPr marL="1600115" indent="-228588" eaLnBrk="0" hangingPunct="0">
              <a:spcBef>
                <a:spcPct val="30000"/>
              </a:spcBef>
              <a:defRPr sz="1200">
                <a:solidFill>
                  <a:schemeClr val="tx1"/>
                </a:solidFill>
                <a:latin typeface="Calibri" pitchFamily="34" charset="0"/>
                <a:ea typeface="MS PGothic" pitchFamily="34" charset="-128"/>
              </a:defRPr>
            </a:lvl4pPr>
            <a:lvl5pPr marL="2057291" indent="-228588" eaLnBrk="0" hangingPunct="0">
              <a:spcBef>
                <a:spcPct val="30000"/>
              </a:spcBef>
              <a:defRPr sz="1200">
                <a:solidFill>
                  <a:schemeClr val="tx1"/>
                </a:solidFill>
                <a:latin typeface="Calibri" pitchFamily="34" charset="0"/>
                <a:ea typeface="MS PGothic" pitchFamily="34" charset="-128"/>
              </a:defRPr>
            </a:lvl5pPr>
            <a:lvl6pPr marL="2514466" indent="-228588" defTabSz="457175"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642" indent="-228588" defTabSz="45717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818" indent="-228588" defTabSz="45717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994" indent="-228588" defTabSz="45717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5A1B55A-B740-4A10-9F05-16F6076C111B}" type="slidenum">
              <a:rPr lang="en-US" altLang="en-US" smtClean="0"/>
              <a:pPr eaLnBrk="1" hangingPunct="1">
                <a:spcBef>
                  <a:spcPct val="0"/>
                </a:spcBef>
              </a:pPr>
              <a:t>29</a:t>
            </a:fld>
            <a:endParaRPr lang="en-US" altLang="en-US"/>
          </a:p>
        </p:txBody>
      </p:sp>
    </p:spTree>
    <p:extLst>
      <p:ext uri="{BB962C8B-B14F-4D97-AF65-F5344CB8AC3E}">
        <p14:creationId xmlns:p14="http://schemas.microsoft.com/office/powerpoint/2010/main" val="375330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827088"/>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FA03-0295-4413-942F-D523C22C68EE}" type="slidenum">
              <a:rPr lang="en-US" smtClean="0"/>
              <a:t>3</a:t>
            </a:fld>
            <a:endParaRPr lang="en-US"/>
          </a:p>
        </p:txBody>
      </p:sp>
    </p:spTree>
    <p:extLst>
      <p:ext uri="{BB962C8B-B14F-4D97-AF65-F5344CB8AC3E}">
        <p14:creationId xmlns:p14="http://schemas.microsoft.com/office/powerpoint/2010/main" val="3232201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FA03-0295-4413-942F-D523C22C68EE}" type="slidenum">
              <a:rPr lang="en-US" smtClean="0"/>
              <a:t>30</a:t>
            </a:fld>
            <a:endParaRPr lang="en-US"/>
          </a:p>
        </p:txBody>
      </p:sp>
    </p:spTree>
    <p:extLst>
      <p:ext uri="{BB962C8B-B14F-4D97-AF65-F5344CB8AC3E}">
        <p14:creationId xmlns:p14="http://schemas.microsoft.com/office/powerpoint/2010/main" val="685583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58888" y="719138"/>
            <a:ext cx="4806950" cy="3605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94507" indent="-305709">
              <a:spcBef>
                <a:spcPct val="30000"/>
              </a:spcBef>
              <a:defRPr sz="1200">
                <a:solidFill>
                  <a:schemeClr val="tx1"/>
                </a:solidFill>
                <a:latin typeface="Calibri" pitchFamily="34" charset="0"/>
                <a:ea typeface="MS PGothic" pitchFamily="34" charset="-128"/>
              </a:defRPr>
            </a:lvl2pPr>
            <a:lvl3pPr marL="1222835" indent="-243560">
              <a:spcBef>
                <a:spcPct val="30000"/>
              </a:spcBef>
              <a:defRPr sz="1200">
                <a:solidFill>
                  <a:schemeClr val="tx1"/>
                </a:solidFill>
                <a:latin typeface="Calibri" pitchFamily="34" charset="0"/>
                <a:ea typeface="MS PGothic" pitchFamily="34" charset="-128"/>
              </a:defRPr>
            </a:lvl3pPr>
            <a:lvl4pPr marL="1711634" indent="-243560">
              <a:spcBef>
                <a:spcPct val="30000"/>
              </a:spcBef>
              <a:defRPr sz="1200">
                <a:solidFill>
                  <a:schemeClr val="tx1"/>
                </a:solidFill>
                <a:latin typeface="Calibri" pitchFamily="34" charset="0"/>
                <a:ea typeface="MS PGothic" pitchFamily="34" charset="-128"/>
              </a:defRPr>
            </a:lvl4pPr>
            <a:lvl5pPr marL="2200431" indent="-243560">
              <a:spcBef>
                <a:spcPct val="30000"/>
              </a:spcBef>
              <a:defRPr sz="1200">
                <a:solidFill>
                  <a:schemeClr val="tx1"/>
                </a:solidFill>
                <a:latin typeface="Calibri" pitchFamily="34" charset="0"/>
                <a:ea typeface="MS PGothic" pitchFamily="34" charset="-128"/>
              </a:defRPr>
            </a:lvl5pPr>
            <a:lvl6pPr marL="2684189" indent="-243560" defTabSz="483759" eaLnBrk="0" fontAlgn="base" hangingPunct="0">
              <a:spcBef>
                <a:spcPct val="30000"/>
              </a:spcBef>
              <a:spcAft>
                <a:spcPct val="0"/>
              </a:spcAft>
              <a:defRPr sz="1200">
                <a:solidFill>
                  <a:schemeClr val="tx1"/>
                </a:solidFill>
                <a:latin typeface="Calibri" pitchFamily="34" charset="0"/>
                <a:ea typeface="MS PGothic" pitchFamily="34" charset="-128"/>
              </a:defRPr>
            </a:lvl6pPr>
            <a:lvl7pPr marL="3167947" indent="-243560" defTabSz="48375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651706" indent="-243560" defTabSz="483759" eaLnBrk="0" fontAlgn="base" hangingPunct="0">
              <a:spcBef>
                <a:spcPct val="30000"/>
              </a:spcBef>
              <a:spcAft>
                <a:spcPct val="0"/>
              </a:spcAft>
              <a:defRPr sz="1200">
                <a:solidFill>
                  <a:schemeClr val="tx1"/>
                </a:solidFill>
                <a:latin typeface="Calibri" pitchFamily="34" charset="0"/>
                <a:ea typeface="MS PGothic" pitchFamily="34" charset="-128"/>
              </a:defRPr>
            </a:lvl8pPr>
            <a:lvl9pPr marL="4135465" indent="-243560" defTabSz="48375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defTabSz="483759" fontAlgn="base">
              <a:spcBef>
                <a:spcPct val="0"/>
              </a:spcBef>
              <a:spcAft>
                <a:spcPct val="0"/>
              </a:spcAft>
              <a:defRPr/>
            </a:pPr>
            <a:fld id="{1EE3383B-A944-4917-A369-D9BABE1769F5}" type="slidenum">
              <a:rPr lang="en-US" altLang="en-US">
                <a:solidFill>
                  <a:prstClr val="black"/>
                </a:solidFill>
              </a:rPr>
              <a:pPr defTabSz="483759" fontAlgn="base">
                <a:spcBef>
                  <a:spcPct val="0"/>
                </a:spcBef>
                <a:spcAft>
                  <a:spcPct val="0"/>
                </a:spcAft>
                <a:defRPr/>
              </a:pPr>
              <a:t>31</a:t>
            </a:fld>
            <a:endParaRPr lang="en-US" altLang="en-US">
              <a:solidFill>
                <a:prstClr val="black"/>
              </a:solidFill>
            </a:endParaRPr>
          </a:p>
        </p:txBody>
      </p:sp>
      <p:sp>
        <p:nvSpPr>
          <p:cNvPr id="2" name="Notes Placeholder 1">
            <a:extLst>
              <a:ext uri="{FF2B5EF4-FFF2-40B4-BE49-F238E27FC236}">
                <a16:creationId xmlns:a16="http://schemas.microsoft.com/office/drawing/2014/main" id="{C0212696-8687-46EB-A85D-3F925D0439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6538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CFA03-0295-4413-942F-D523C22C68EE}" type="slidenum">
              <a:rPr lang="en-US" smtClean="0"/>
              <a:t>32</a:t>
            </a:fld>
            <a:endParaRPr lang="en-US"/>
          </a:p>
        </p:txBody>
      </p:sp>
    </p:spTree>
    <p:extLst>
      <p:ext uri="{BB962C8B-B14F-4D97-AF65-F5344CB8AC3E}">
        <p14:creationId xmlns:p14="http://schemas.microsoft.com/office/powerpoint/2010/main" val="3392736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FA03-0295-4413-942F-D523C22C68EE}" type="slidenum">
              <a:rPr lang="en-US" smtClean="0"/>
              <a:t>33</a:t>
            </a:fld>
            <a:endParaRPr lang="en-US"/>
          </a:p>
        </p:txBody>
      </p:sp>
    </p:spTree>
    <p:extLst>
      <p:ext uri="{BB962C8B-B14F-4D97-AF65-F5344CB8AC3E}">
        <p14:creationId xmlns:p14="http://schemas.microsoft.com/office/powerpoint/2010/main" val="1372481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34</a:t>
            </a:fld>
            <a:endParaRPr lang="en-US"/>
          </a:p>
        </p:txBody>
      </p:sp>
    </p:spTree>
    <p:extLst>
      <p:ext uri="{BB962C8B-B14F-4D97-AF65-F5344CB8AC3E}">
        <p14:creationId xmlns:p14="http://schemas.microsoft.com/office/powerpoint/2010/main" val="2883870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35</a:t>
            </a:fld>
            <a:endParaRPr lang="en-US" altLang="en-US">
              <a:solidFill>
                <a:prstClr val="black"/>
              </a:solidFill>
              <a:latin typeface="Calibri" pitchFamily="34" charset="0"/>
              <a:ea typeface="MS PGothic" pitchFamily="34" charset="-128"/>
            </a:endParaRPr>
          </a:p>
        </p:txBody>
      </p:sp>
      <p:sp>
        <p:nvSpPr>
          <p:cNvPr id="3" name="Notes Placeholder 2">
            <a:extLst>
              <a:ext uri="{FF2B5EF4-FFF2-40B4-BE49-F238E27FC236}">
                <a16:creationId xmlns:a16="http://schemas.microsoft.com/office/drawing/2014/main" id="{4D476887-4A22-4DCD-A5B4-DC062F8E732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3183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8368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83689" fontAlgn="base">
                <a:spcBef>
                  <a:spcPct val="0"/>
                </a:spcBef>
                <a:spcAft>
                  <a:spcPct val="0"/>
                </a:spcAft>
                <a:defRPr/>
              </a:pPr>
              <a:t>36</a:t>
            </a:fld>
            <a:endParaRPr lang="en-US" altLang="en-US">
              <a:solidFill>
                <a:prstClr val="black"/>
              </a:solidFill>
              <a:latin typeface="Calibri" pitchFamily="34" charset="0"/>
              <a:ea typeface="MS PGothic" pitchFamily="34" charset="-128"/>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840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FA03-0295-4413-942F-D523C22C68EE}" type="slidenum">
              <a:rPr lang="en-US" smtClean="0"/>
              <a:t>37</a:t>
            </a:fld>
            <a:endParaRPr lang="en-US"/>
          </a:p>
        </p:txBody>
      </p:sp>
    </p:spTree>
    <p:extLst>
      <p:ext uri="{BB962C8B-B14F-4D97-AF65-F5344CB8AC3E}">
        <p14:creationId xmlns:p14="http://schemas.microsoft.com/office/powerpoint/2010/main" val="73937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219200"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2902" indent="-289577" eaLnBrk="0" hangingPunct="0">
              <a:defRPr>
                <a:solidFill>
                  <a:schemeClr val="tx1"/>
                </a:solidFill>
                <a:latin typeface="Calibri" pitchFamily="34" charset="0"/>
                <a:ea typeface="MS PGothic" pitchFamily="34" charset="-128"/>
              </a:defRPr>
            </a:lvl2pPr>
            <a:lvl3pPr marL="1158312" indent="-231663" eaLnBrk="0" hangingPunct="0">
              <a:defRPr>
                <a:solidFill>
                  <a:schemeClr val="tx1"/>
                </a:solidFill>
                <a:latin typeface="Calibri" pitchFamily="34" charset="0"/>
                <a:ea typeface="MS PGothic" pitchFamily="34" charset="-128"/>
              </a:defRPr>
            </a:lvl3pPr>
            <a:lvl4pPr marL="1621636" indent="-231663" eaLnBrk="0" hangingPunct="0">
              <a:defRPr>
                <a:solidFill>
                  <a:schemeClr val="tx1"/>
                </a:solidFill>
                <a:latin typeface="Calibri" pitchFamily="34" charset="0"/>
                <a:ea typeface="MS PGothic" pitchFamily="34" charset="-128"/>
              </a:defRPr>
            </a:lvl4pPr>
            <a:lvl5pPr marL="2084960" indent="-231663" eaLnBrk="0" hangingPunct="0">
              <a:defRPr>
                <a:solidFill>
                  <a:schemeClr val="tx1"/>
                </a:solidFill>
                <a:latin typeface="Calibri" pitchFamily="34" charset="0"/>
                <a:ea typeface="MS PGothic" pitchFamily="34" charset="-128"/>
              </a:defRPr>
            </a:lvl5pPr>
            <a:lvl6pPr marL="2548285" indent="-231663" defTabSz="463324" eaLnBrk="0" fontAlgn="base" hangingPunct="0">
              <a:spcBef>
                <a:spcPct val="0"/>
              </a:spcBef>
              <a:spcAft>
                <a:spcPct val="0"/>
              </a:spcAft>
              <a:defRPr>
                <a:solidFill>
                  <a:schemeClr val="tx1"/>
                </a:solidFill>
                <a:latin typeface="Calibri" pitchFamily="34" charset="0"/>
                <a:ea typeface="MS PGothic" pitchFamily="34" charset="-128"/>
              </a:defRPr>
            </a:lvl6pPr>
            <a:lvl7pPr marL="3011609" indent="-231663" defTabSz="463324" eaLnBrk="0" fontAlgn="base" hangingPunct="0">
              <a:spcBef>
                <a:spcPct val="0"/>
              </a:spcBef>
              <a:spcAft>
                <a:spcPct val="0"/>
              </a:spcAft>
              <a:defRPr>
                <a:solidFill>
                  <a:schemeClr val="tx1"/>
                </a:solidFill>
                <a:latin typeface="Calibri" pitchFamily="34" charset="0"/>
                <a:ea typeface="MS PGothic" pitchFamily="34" charset="-128"/>
              </a:defRPr>
            </a:lvl7pPr>
            <a:lvl8pPr marL="3474934" indent="-231663" defTabSz="463324" eaLnBrk="0" fontAlgn="base" hangingPunct="0">
              <a:spcBef>
                <a:spcPct val="0"/>
              </a:spcBef>
              <a:spcAft>
                <a:spcPct val="0"/>
              </a:spcAft>
              <a:defRPr>
                <a:solidFill>
                  <a:schemeClr val="tx1"/>
                </a:solidFill>
                <a:latin typeface="Calibri" pitchFamily="34" charset="0"/>
                <a:ea typeface="MS PGothic" pitchFamily="34" charset="-128"/>
              </a:defRPr>
            </a:lvl8pPr>
            <a:lvl9pPr marL="3938258" indent="-231663" defTabSz="463324"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65887" eaLnBrk="1" fontAlgn="base" hangingPunct="1">
              <a:spcBef>
                <a:spcPct val="0"/>
              </a:spcBef>
              <a:spcAft>
                <a:spcPct val="0"/>
              </a:spcAft>
              <a:defRPr/>
            </a:pPr>
            <a:fld id="{603CA7C8-EA9C-41A4-AE34-91E16E574BFA}" type="slidenum">
              <a:rPr lang="en-US" altLang="en-US">
                <a:solidFill>
                  <a:prstClr val="black"/>
                </a:solidFill>
              </a:rPr>
              <a:pPr defTabSz="465887" eaLnBrk="1" fontAlgn="base" hangingPunct="1">
                <a:spcBef>
                  <a:spcPct val="0"/>
                </a:spcBef>
                <a:spcAft>
                  <a:spcPct val="0"/>
                </a:spcAft>
                <a:defRPr/>
              </a:pPr>
              <a:t>38</a:t>
            </a:fld>
            <a:endParaRPr lang="en-US" altLang="en-US">
              <a:solidFill>
                <a:prstClr val="black"/>
              </a:solidFill>
            </a:endParaRPr>
          </a:p>
        </p:txBody>
      </p:sp>
      <p:sp>
        <p:nvSpPr>
          <p:cNvPr id="2" name="Notes Placeholder 1">
            <a:extLst>
              <a:ext uri="{FF2B5EF4-FFF2-40B4-BE49-F238E27FC236}">
                <a16:creationId xmlns:a16="http://schemas.microsoft.com/office/drawing/2014/main" id="{F1D2256B-1963-417D-AD42-DCEF2C20A1C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3843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39</a:t>
            </a:fld>
            <a:endParaRPr lang="en-US" altLang="en-US">
              <a:solidFill>
                <a:prstClr val="black"/>
              </a:solidFill>
              <a:latin typeface="Calibri" pitchFamily="34" charset="0"/>
              <a:ea typeface="MS PGothic" pitchFamily="34" charset="-128"/>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1604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4</a:t>
            </a:fld>
            <a:endParaRPr lang="en-US"/>
          </a:p>
        </p:txBody>
      </p:sp>
    </p:spTree>
    <p:extLst>
      <p:ext uri="{BB962C8B-B14F-4D97-AF65-F5344CB8AC3E}">
        <p14:creationId xmlns:p14="http://schemas.microsoft.com/office/powerpoint/2010/main" val="1371436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2EBECB8-472B-4EE2-94D8-1ADBB413769B}" type="slidenum">
              <a:rPr lang="en-US">
                <a:solidFill>
                  <a:prstClr val="black"/>
                </a:solidFill>
                <a:latin typeface="Calibri" pitchFamily="34" charset="0"/>
                <a:ea typeface="MS PGothic" pitchFamily="34" charset="-128"/>
              </a:rPr>
              <a:pPr defTabSz="474739" fontAlgn="base">
                <a:spcBef>
                  <a:spcPct val="0"/>
                </a:spcBef>
                <a:spcAft>
                  <a:spcPct val="0"/>
                </a:spcAft>
                <a:defRPr/>
              </a:pPr>
              <a:t>40</a:t>
            </a:fld>
            <a:endParaRPr lang="en-US">
              <a:solidFill>
                <a:prstClr val="black"/>
              </a:solidFill>
              <a:latin typeface="Calibri" pitchFamily="34" charset="0"/>
              <a:ea typeface="MS PGothic" pitchFamily="34" charset="-128"/>
            </a:endParaRPr>
          </a:p>
        </p:txBody>
      </p:sp>
      <p:sp>
        <p:nvSpPr>
          <p:cNvPr id="5" name="Notes Placeholder 2"/>
          <p:cNvSpPr>
            <a:spLocks noGrp="1"/>
          </p:cNvSpPr>
          <p:nvPr>
            <p:ph type="body" idx="3"/>
          </p:nvPr>
        </p:nvSpPr>
        <p:spPr>
          <a:xfrm>
            <a:off x="739911" y="4577376"/>
            <a:ext cx="5912577" cy="4335506"/>
          </a:xfrm>
        </p:spPr>
        <p:txBody>
          <a:bodyPr/>
          <a:lstStyle/>
          <a:p>
            <a:endParaRPr lang="en-US" dirty="0"/>
          </a:p>
        </p:txBody>
      </p:sp>
    </p:spTree>
    <p:extLst>
      <p:ext uri="{BB962C8B-B14F-4D97-AF65-F5344CB8AC3E}">
        <p14:creationId xmlns:p14="http://schemas.microsoft.com/office/powerpoint/2010/main" val="845255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41</a:t>
            </a:fld>
            <a:endParaRPr lang="en-US" altLang="en-US">
              <a:solidFill>
                <a:prstClr val="black"/>
              </a:solidFill>
              <a:latin typeface="Calibri" pitchFamily="34" charset="0"/>
              <a:ea typeface="MS PGothic" pitchFamily="34" charset="-128"/>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621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42</a:t>
            </a:fld>
            <a:endParaRPr lang="en-US" altLang="en-US">
              <a:solidFill>
                <a:prstClr val="black"/>
              </a:solidFill>
              <a:latin typeface="Calibri" pitchFamily="34" charset="0"/>
              <a:ea typeface="MS PGothic" pitchFamily="34" charset="-128"/>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7276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43</a:t>
            </a:fld>
            <a:endParaRPr lang="en-US" altLang="en-US">
              <a:solidFill>
                <a:prstClr val="black"/>
              </a:solidFill>
              <a:latin typeface="Calibri" pitchFamily="34" charset="0"/>
              <a:ea typeface="MS PGothic" pitchFamily="34" charset="-128"/>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1189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44</a:t>
            </a:fld>
            <a:endParaRPr lang="en-US" altLang="en-US">
              <a:solidFill>
                <a:prstClr val="black"/>
              </a:solidFill>
              <a:latin typeface="Calibri" pitchFamily="34" charset="0"/>
              <a:ea typeface="MS PGothic" pitchFamily="34" charset="-128"/>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629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45</a:t>
            </a:fld>
            <a:endParaRPr lang="en-US" altLang="en-US">
              <a:solidFill>
                <a:prstClr val="black"/>
              </a:solidFill>
              <a:latin typeface="Calibri" pitchFamily="34" charset="0"/>
              <a:ea typeface="MS PGothic" pitchFamily="34" charset="-128"/>
            </a:endParaRPr>
          </a:p>
        </p:txBody>
      </p:sp>
      <p:sp>
        <p:nvSpPr>
          <p:cNvPr id="3" name="Notes Placeholder 2">
            <a:extLst>
              <a:ext uri="{FF2B5EF4-FFF2-40B4-BE49-F238E27FC236}">
                <a16:creationId xmlns:a16="http://schemas.microsoft.com/office/drawing/2014/main" id="{EB15C416-658C-4CE6-B61E-A05403E5006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45537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46</a:t>
            </a:fld>
            <a:endParaRPr lang="en-US" altLang="en-US">
              <a:solidFill>
                <a:prstClr val="black"/>
              </a:solidFill>
              <a:latin typeface="Calibri" pitchFamily="34" charset="0"/>
              <a:ea typeface="MS PGothic" pitchFamily="34" charset="-128"/>
            </a:endParaRPr>
          </a:p>
        </p:txBody>
      </p:sp>
      <p:sp>
        <p:nvSpPr>
          <p:cNvPr id="3" name="Notes Placeholder 2">
            <a:extLst>
              <a:ext uri="{FF2B5EF4-FFF2-40B4-BE49-F238E27FC236}">
                <a16:creationId xmlns:a16="http://schemas.microsoft.com/office/drawing/2014/main" id="{B0AEBE79-0645-4B4F-B61A-F1396DBD86F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5805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47</a:t>
            </a:fld>
            <a:endParaRPr lang="en-US" altLang="en-US">
              <a:solidFill>
                <a:prstClr val="black"/>
              </a:solidFill>
              <a:latin typeface="Calibri" pitchFamily="34" charset="0"/>
              <a:ea typeface="MS PGothic" pitchFamily="34" charset="-128"/>
            </a:endParaRPr>
          </a:p>
        </p:txBody>
      </p:sp>
      <p:sp>
        <p:nvSpPr>
          <p:cNvPr id="3" name="Notes Placeholder 2">
            <a:extLst>
              <a:ext uri="{FF2B5EF4-FFF2-40B4-BE49-F238E27FC236}">
                <a16:creationId xmlns:a16="http://schemas.microsoft.com/office/drawing/2014/main" id="{678412FE-DA75-4B76-929B-732BE66C32E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3757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48</a:t>
            </a:fld>
            <a:endParaRPr lang="en-US" altLang="en-US">
              <a:solidFill>
                <a:prstClr val="black"/>
              </a:solidFill>
              <a:latin typeface="Calibri" pitchFamily="34" charset="0"/>
              <a:ea typeface="MS PGothic" pitchFamily="34" charset="-128"/>
            </a:endParaRPr>
          </a:p>
        </p:txBody>
      </p:sp>
      <p:sp>
        <p:nvSpPr>
          <p:cNvPr id="3" name="Notes Placeholder 2">
            <a:extLst>
              <a:ext uri="{FF2B5EF4-FFF2-40B4-BE49-F238E27FC236}">
                <a16:creationId xmlns:a16="http://schemas.microsoft.com/office/drawing/2014/main" id="{CAA5F3BE-BF07-45D7-BC39-D2D5D23B6EC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5457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49</a:t>
            </a:fld>
            <a:endParaRPr lang="en-US" altLang="en-US">
              <a:solidFill>
                <a:prstClr val="black"/>
              </a:solidFill>
              <a:latin typeface="Calibri" pitchFamily="34" charset="0"/>
              <a:ea typeface="MS PGothic" pitchFamily="34" charset="-128"/>
            </a:endParaRPr>
          </a:p>
        </p:txBody>
      </p:sp>
      <p:sp>
        <p:nvSpPr>
          <p:cNvPr id="3" name="Notes Placeholder 2">
            <a:extLst>
              <a:ext uri="{FF2B5EF4-FFF2-40B4-BE49-F238E27FC236}">
                <a16:creationId xmlns:a16="http://schemas.microsoft.com/office/drawing/2014/main" id="{2EF2B855-4A6D-4C56-93FA-FA0F577F6C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089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5</a:t>
            </a:fld>
            <a:endParaRPr lang="en-US"/>
          </a:p>
        </p:txBody>
      </p:sp>
    </p:spTree>
    <p:extLst>
      <p:ext uri="{BB962C8B-B14F-4D97-AF65-F5344CB8AC3E}">
        <p14:creationId xmlns:p14="http://schemas.microsoft.com/office/powerpoint/2010/main" val="4242223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50</a:t>
            </a:fld>
            <a:endParaRPr lang="en-US" altLang="en-US">
              <a:solidFill>
                <a:prstClr val="black"/>
              </a:solidFill>
              <a:latin typeface="Calibri" pitchFamily="34" charset="0"/>
              <a:ea typeface="MS PGothic" pitchFamily="34" charset="-128"/>
            </a:endParaRPr>
          </a:p>
        </p:txBody>
      </p:sp>
      <p:sp>
        <p:nvSpPr>
          <p:cNvPr id="3" name="Notes Placeholder 2">
            <a:extLst>
              <a:ext uri="{FF2B5EF4-FFF2-40B4-BE49-F238E27FC236}">
                <a16:creationId xmlns:a16="http://schemas.microsoft.com/office/drawing/2014/main" id="{2EF2B855-4A6D-4C56-93FA-FA0F577F6C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4043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51</a:t>
            </a:fld>
            <a:endParaRPr lang="en-US" altLang="en-US">
              <a:solidFill>
                <a:prstClr val="black"/>
              </a:solidFill>
              <a:latin typeface="Calibri" pitchFamily="34" charset="0"/>
              <a:ea typeface="MS PGothic" pitchFamily="34" charset="-128"/>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6544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52</a:t>
            </a:fld>
            <a:endParaRPr lang="en-US" altLang="en-US">
              <a:solidFill>
                <a:prstClr val="black"/>
              </a:solidFill>
              <a:latin typeface="Calibri" pitchFamily="34" charset="0"/>
              <a:ea typeface="MS PGothic" pitchFamily="34" charset="-128"/>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37700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B129921-031A-483F-9302-39AA9EB7A8E1}" type="slidenum">
              <a:rPr lang="en-US" altLang="en-US">
                <a:solidFill>
                  <a:prstClr val="black"/>
                </a:solidFill>
                <a:latin typeface="Calibri" pitchFamily="34" charset="0"/>
                <a:ea typeface="MS PGothic" pitchFamily="34" charset="-128"/>
              </a:rPr>
              <a:pPr defTabSz="474739" fontAlgn="base">
                <a:spcBef>
                  <a:spcPct val="0"/>
                </a:spcBef>
                <a:spcAft>
                  <a:spcPct val="0"/>
                </a:spcAft>
                <a:defRPr/>
              </a:pPr>
              <a:t>53</a:t>
            </a:fld>
            <a:endParaRPr lang="en-US" alt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2848711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6950" cy="3605212"/>
          </a:xfrm>
        </p:spPr>
      </p:sp>
      <p:sp>
        <p:nvSpPr>
          <p:cNvPr id="4" name="Slide Number Placeholder 3"/>
          <p:cNvSpPr>
            <a:spLocks noGrp="1"/>
          </p:cNvSpPr>
          <p:nvPr>
            <p:ph type="sldNum" sz="quarter" idx="10"/>
          </p:nvPr>
        </p:nvSpPr>
        <p:spPr/>
        <p:txBody>
          <a:bodyPr/>
          <a:lstStyle/>
          <a:p>
            <a:pPr defTabSz="474739" fontAlgn="base">
              <a:spcBef>
                <a:spcPct val="0"/>
              </a:spcBef>
              <a:spcAft>
                <a:spcPct val="0"/>
              </a:spcAft>
              <a:defRPr/>
            </a:pPr>
            <a:fld id="{92EBECB8-472B-4EE2-94D8-1ADBB413769B}" type="slidenum">
              <a:rPr lang="en-US">
                <a:solidFill>
                  <a:prstClr val="black"/>
                </a:solidFill>
                <a:latin typeface="Calibri" pitchFamily="34" charset="0"/>
                <a:ea typeface="MS PGothic" pitchFamily="34" charset="-128"/>
              </a:rPr>
              <a:pPr defTabSz="474739" fontAlgn="base">
                <a:spcBef>
                  <a:spcPct val="0"/>
                </a:spcBef>
                <a:spcAft>
                  <a:spcPct val="0"/>
                </a:spcAft>
                <a:defRPr/>
              </a:pPr>
              <a:t>54</a:t>
            </a:fld>
            <a:endParaRPr lang="en-US">
              <a:solidFill>
                <a:prstClr val="black"/>
              </a:solidFill>
              <a:latin typeface="Calibri" pitchFamily="34" charset="0"/>
              <a:ea typeface="MS PGothic" pitchFamily="34" charset="-128"/>
            </a:endParaRPr>
          </a:p>
        </p:txBody>
      </p:sp>
      <p:sp>
        <p:nvSpPr>
          <p:cNvPr id="3" name="Notes Placeholder 2">
            <a:extLst>
              <a:ext uri="{FF2B5EF4-FFF2-40B4-BE49-F238E27FC236}">
                <a16:creationId xmlns:a16="http://schemas.microsoft.com/office/drawing/2014/main" id="{55DE5B88-FE04-45FB-BE80-8BECAA4DEAF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82942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FA03-0295-4413-942F-D523C22C68EE}" type="slidenum">
              <a:rPr lang="en-US" smtClean="0"/>
              <a:t>55</a:t>
            </a:fld>
            <a:endParaRPr lang="en-US"/>
          </a:p>
        </p:txBody>
      </p:sp>
    </p:spTree>
    <p:extLst>
      <p:ext uri="{BB962C8B-B14F-4D97-AF65-F5344CB8AC3E}">
        <p14:creationId xmlns:p14="http://schemas.microsoft.com/office/powerpoint/2010/main" val="210520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6</a:t>
            </a:fld>
            <a:endParaRPr lang="en-US"/>
          </a:p>
        </p:txBody>
      </p:sp>
    </p:spTree>
    <p:extLst>
      <p:ext uri="{BB962C8B-B14F-4D97-AF65-F5344CB8AC3E}">
        <p14:creationId xmlns:p14="http://schemas.microsoft.com/office/powerpoint/2010/main" val="317147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7</a:t>
            </a:fld>
            <a:endParaRPr lang="en-US"/>
          </a:p>
        </p:txBody>
      </p:sp>
    </p:spTree>
    <p:extLst>
      <p:ext uri="{BB962C8B-B14F-4D97-AF65-F5344CB8AC3E}">
        <p14:creationId xmlns:p14="http://schemas.microsoft.com/office/powerpoint/2010/main" val="310837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8</a:t>
            </a:fld>
            <a:endParaRPr lang="en-US"/>
          </a:p>
        </p:txBody>
      </p:sp>
    </p:spTree>
    <p:extLst>
      <p:ext uri="{BB962C8B-B14F-4D97-AF65-F5344CB8AC3E}">
        <p14:creationId xmlns:p14="http://schemas.microsoft.com/office/powerpoint/2010/main" val="293539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CFA03-0295-4413-942F-D523C22C68EE}" type="slidenum">
              <a:rPr lang="en-US" smtClean="0"/>
              <a:t>9</a:t>
            </a:fld>
            <a:endParaRPr lang="en-US"/>
          </a:p>
        </p:txBody>
      </p:sp>
    </p:spTree>
    <p:extLst>
      <p:ext uri="{BB962C8B-B14F-4D97-AF65-F5344CB8AC3E}">
        <p14:creationId xmlns:p14="http://schemas.microsoft.com/office/powerpoint/2010/main" val="3331709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a:xfrm>
            <a:off x="234952" y="227018"/>
            <a:ext cx="6178550" cy="6397625"/>
          </a:xfrm>
          <a:prstGeom prst="rect">
            <a:avLst/>
          </a:prstGeom>
          <a:solidFill>
            <a:srgbClr val="1B2C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90"/>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815"/>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4"/>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94"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228"/>
            <a:ext cx="5334000" cy="365125"/>
          </a:xfrm>
        </p:spPr>
        <p:txBody>
          <a:bodyPr lIns="0" tIns="0" rIns="0" bIns="0" anchor="t" anchorCtr="0"/>
          <a:lstStyle>
            <a:lvl1pPr algn="ctr">
              <a:defRPr sz="1200">
                <a:solidFill>
                  <a:schemeClr val="bg1"/>
                </a:solidFill>
              </a:defRPr>
            </a:lvl1pPr>
          </a:lstStyle>
          <a:p>
            <a:pPr>
              <a:defRPr/>
            </a:pPr>
            <a:endParaRPr lang="en-US"/>
          </a:p>
        </p:txBody>
      </p:sp>
    </p:spTree>
    <p:extLst>
      <p:ext uri="{BB962C8B-B14F-4D97-AF65-F5344CB8AC3E}">
        <p14:creationId xmlns:p14="http://schemas.microsoft.com/office/powerpoint/2010/main" val="32384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959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68960"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pPr>
              <a:defRPr/>
            </a:pPr>
            <a:fld id="{D99B0AB4-87AB-4340-9C20-766EFC07C4F9}" type="slidenum">
              <a:rPr lang="en-US" altLang="en-US"/>
              <a:pPr>
                <a:defRPr/>
              </a:pPr>
              <a:t>‹#›</a:t>
            </a:fld>
            <a:endParaRPr lang="en-US" altLang="en-US"/>
          </a:p>
        </p:txBody>
      </p:sp>
    </p:spTree>
    <p:extLst>
      <p:ext uri="{BB962C8B-B14F-4D97-AF65-F5344CB8AC3E}">
        <p14:creationId xmlns:p14="http://schemas.microsoft.com/office/powerpoint/2010/main" val="580529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Rectangle 7"/>
          <p:cNvSpPr/>
          <p:nvPr userDrawn="1"/>
        </p:nvSpPr>
        <p:spPr>
          <a:xfrm>
            <a:off x="234952" y="227018"/>
            <a:ext cx="6178550" cy="6397625"/>
          </a:xfrm>
          <a:prstGeom prst="rect">
            <a:avLst/>
          </a:prstGeom>
          <a:solidFill>
            <a:srgbClr val="8DB8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90"/>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815"/>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4"/>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94"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228"/>
            <a:ext cx="5334000" cy="365125"/>
          </a:xfrm>
        </p:spPr>
        <p:txBody>
          <a:bodyPr lIns="0" tIns="0" rIns="0" bIns="0" anchor="t" anchorCtr="0"/>
          <a:lstStyle>
            <a:lvl1pPr algn="ctr">
              <a:defRPr sz="1200">
                <a:solidFill>
                  <a:schemeClr val="bg1"/>
                </a:solidFill>
              </a:defRPr>
            </a:lvl1pPr>
          </a:lstStyle>
          <a:p>
            <a:pPr>
              <a:defRPr/>
            </a:pPr>
            <a:endParaRPr lang="en-US"/>
          </a:p>
        </p:txBody>
      </p:sp>
    </p:spTree>
    <p:extLst>
      <p:ext uri="{BB962C8B-B14F-4D97-AF65-F5344CB8AC3E}">
        <p14:creationId xmlns:p14="http://schemas.microsoft.com/office/powerpoint/2010/main" val="258075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8BB8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68960"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pPr>
              <a:defRPr/>
            </a:pPr>
            <a:fld id="{4B5BDFA3-830A-46EA-8942-3111575A0C3E}" type="slidenum">
              <a:rPr lang="en-US" altLang="en-US"/>
              <a:pPr>
                <a:defRPr/>
              </a:pPr>
              <a:t>‹#›</a:t>
            </a:fld>
            <a:endParaRPr lang="en-US" altLang="en-US"/>
          </a:p>
        </p:txBody>
      </p:sp>
    </p:spTree>
    <p:extLst>
      <p:ext uri="{BB962C8B-B14F-4D97-AF65-F5344CB8AC3E}">
        <p14:creationId xmlns:p14="http://schemas.microsoft.com/office/powerpoint/2010/main" val="216507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912A2B-5BC3-4A4A-91F0-DBB4B2F0EE44}" type="slidenum">
              <a:rPr lang="en-US" smtClean="0"/>
              <a:t>‹#›</a:t>
            </a:fld>
            <a:endParaRPr lang="en-US"/>
          </a:p>
        </p:txBody>
      </p:sp>
    </p:spTree>
    <p:extLst>
      <p:ext uri="{BB962C8B-B14F-4D97-AF65-F5344CB8AC3E}">
        <p14:creationId xmlns:p14="http://schemas.microsoft.com/office/powerpoint/2010/main" val="153649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a:xfrm>
            <a:off x="234952" y="227017"/>
            <a:ext cx="6178550" cy="6397625"/>
          </a:xfrm>
          <a:prstGeom prst="rect">
            <a:avLst/>
          </a:prstGeom>
          <a:solidFill>
            <a:srgbClr val="1B2C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04"/>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9"/>
            <a:ext cx="5334000" cy="600075"/>
          </a:xfrm>
        </p:spPr>
        <p:txBody>
          <a:bodyPr lIns="0" tIns="0" rIns="0" bIns="0" anchor="t">
            <a:noAutofit/>
          </a:bodyPr>
          <a:lstStyle>
            <a:lvl1pPr>
              <a:defRPr sz="3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2700" b="0" i="0" cap="none"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2"/>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51"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142"/>
            <a:ext cx="5334000" cy="365125"/>
          </a:xfrm>
        </p:spPr>
        <p:txBody>
          <a:bodyPr lIns="0" tIns="0" rIns="0" bIns="0" anchor="t" anchorCtr="0"/>
          <a:lstStyle>
            <a:lvl1pPr algn="ctr">
              <a:defRPr sz="12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1627485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002F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94358"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fld id="{6EE309E2-4A0D-45E8-A9D9-4D2D33238865}" type="slidenum">
              <a:rPr lang="en-US" altLang="en-US"/>
              <a:pPr/>
              <a:t>‹#›</a:t>
            </a:fld>
            <a:endParaRPr lang="en-US" altLang="en-US"/>
          </a:p>
        </p:txBody>
      </p:sp>
    </p:spTree>
    <p:extLst>
      <p:ext uri="{BB962C8B-B14F-4D97-AF65-F5344CB8AC3E}">
        <p14:creationId xmlns:p14="http://schemas.microsoft.com/office/powerpoint/2010/main" val="4038405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234952" y="227017"/>
            <a:ext cx="6178550" cy="6397625"/>
          </a:xfrm>
          <a:prstGeom prst="rect">
            <a:avLst/>
          </a:prstGeom>
          <a:solidFill>
            <a:srgbClr val="9F32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04"/>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9"/>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2"/>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51"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142"/>
            <a:ext cx="5334000" cy="365125"/>
          </a:xfrm>
        </p:spPr>
        <p:txBody>
          <a:bodyPr lIns="0" tIns="0" rIns="0" bIns="0" anchor="t" anchorCtr="0"/>
          <a:lstStyle>
            <a:lvl1pPr algn="ctr">
              <a:defRPr sz="12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2564989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9F32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68960"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fld id="{CF01C4B3-DB64-4651-AE9E-C5E10F276BB8}" type="slidenum">
              <a:rPr lang="en-US" altLang="en-US"/>
              <a:pPr/>
              <a:t>‹#›</a:t>
            </a:fld>
            <a:endParaRPr lang="en-US" altLang="en-US"/>
          </a:p>
        </p:txBody>
      </p:sp>
    </p:spTree>
    <p:extLst>
      <p:ext uri="{BB962C8B-B14F-4D97-AF65-F5344CB8AC3E}">
        <p14:creationId xmlns:p14="http://schemas.microsoft.com/office/powerpoint/2010/main" val="3324358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Rectangle 7"/>
          <p:cNvSpPr/>
          <p:nvPr userDrawn="1"/>
        </p:nvSpPr>
        <p:spPr>
          <a:xfrm>
            <a:off x="234952" y="227017"/>
            <a:ext cx="6178550" cy="6397625"/>
          </a:xfrm>
          <a:prstGeom prst="rect">
            <a:avLst/>
          </a:prstGeom>
          <a:solidFill>
            <a:srgbClr val="D984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04"/>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9"/>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2"/>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51"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142"/>
            <a:ext cx="5334000" cy="365125"/>
          </a:xfrm>
        </p:spPr>
        <p:txBody>
          <a:bodyPr lIns="0" tIns="0" rIns="0" bIns="0" anchor="t" anchorCtr="0"/>
          <a:lstStyle>
            <a:lvl1pPr algn="ctr">
              <a:defRPr sz="12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2257746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D984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68960"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fld id="{AE48E4E6-5343-4728-A35F-B1E9ADB5F32B}" type="slidenum">
              <a:rPr lang="en-US" altLang="en-US"/>
              <a:pPr/>
              <a:t>‹#›</a:t>
            </a:fld>
            <a:endParaRPr lang="en-US" altLang="en-US"/>
          </a:p>
        </p:txBody>
      </p:sp>
    </p:spTree>
    <p:extLst>
      <p:ext uri="{BB962C8B-B14F-4D97-AF65-F5344CB8AC3E}">
        <p14:creationId xmlns:p14="http://schemas.microsoft.com/office/powerpoint/2010/main" val="401203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002F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94358"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pPr>
              <a:defRPr/>
            </a:pPr>
            <a:fld id="{D70591D3-6927-4132-9D80-5F524B8E5787}" type="slidenum">
              <a:rPr lang="en-US" altLang="en-US"/>
              <a:pPr>
                <a:defRPr/>
              </a:pPr>
              <a:t>‹#›</a:t>
            </a:fld>
            <a:endParaRPr lang="en-US" altLang="en-US"/>
          </a:p>
        </p:txBody>
      </p:sp>
    </p:spTree>
    <p:extLst>
      <p:ext uri="{BB962C8B-B14F-4D97-AF65-F5344CB8AC3E}">
        <p14:creationId xmlns:p14="http://schemas.microsoft.com/office/powerpoint/2010/main" val="228903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234952" y="227017"/>
            <a:ext cx="6178550" cy="6397625"/>
          </a:xfrm>
          <a:prstGeom prst="rect">
            <a:avLst/>
          </a:prstGeom>
          <a:solidFill>
            <a:srgbClr val="DBAA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04"/>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9"/>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2"/>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51"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142"/>
            <a:ext cx="5334000" cy="365125"/>
          </a:xfrm>
        </p:spPr>
        <p:txBody>
          <a:bodyPr lIns="0" tIns="0" rIns="0" bIns="0" anchor="t" anchorCtr="0"/>
          <a:lstStyle>
            <a:lvl1pPr algn="ctr">
              <a:defRPr sz="12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1614228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DBAA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68960"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fld id="{CECF791F-F81D-4275-A68D-5BD321D6ACB6}" type="slidenum">
              <a:rPr lang="en-US" altLang="en-US"/>
              <a:pPr/>
              <a:t>‹#›</a:t>
            </a:fld>
            <a:endParaRPr lang="en-US" altLang="en-US"/>
          </a:p>
        </p:txBody>
      </p:sp>
    </p:spTree>
    <p:extLst>
      <p:ext uri="{BB962C8B-B14F-4D97-AF65-F5344CB8AC3E}">
        <p14:creationId xmlns:p14="http://schemas.microsoft.com/office/powerpoint/2010/main" val="1485140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p:cNvSpPr/>
          <p:nvPr userDrawn="1"/>
        </p:nvSpPr>
        <p:spPr>
          <a:xfrm>
            <a:off x="234952" y="227017"/>
            <a:ext cx="6178550" cy="6397625"/>
          </a:xfrm>
          <a:prstGeom prst="rect">
            <a:avLst/>
          </a:prstGeom>
          <a:solidFill>
            <a:srgbClr val="9495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04"/>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9"/>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2"/>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51"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142"/>
            <a:ext cx="5334000" cy="365125"/>
          </a:xfrm>
        </p:spPr>
        <p:txBody>
          <a:bodyPr lIns="0" tIns="0" rIns="0" bIns="0" anchor="t" anchorCtr="0"/>
          <a:lstStyle>
            <a:lvl1pPr algn="ctr">
              <a:defRPr sz="12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3908382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959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68960"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fld id="{EA678116-E157-4600-8E1E-15DB187D48A3}" type="slidenum">
              <a:rPr lang="en-US" altLang="en-US"/>
              <a:pPr/>
              <a:t>‹#›</a:t>
            </a:fld>
            <a:endParaRPr lang="en-US" altLang="en-US"/>
          </a:p>
        </p:txBody>
      </p:sp>
    </p:spTree>
    <p:extLst>
      <p:ext uri="{BB962C8B-B14F-4D97-AF65-F5344CB8AC3E}">
        <p14:creationId xmlns:p14="http://schemas.microsoft.com/office/powerpoint/2010/main" val="2634518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Rectangle 7"/>
          <p:cNvSpPr/>
          <p:nvPr userDrawn="1"/>
        </p:nvSpPr>
        <p:spPr>
          <a:xfrm>
            <a:off x="234952" y="227017"/>
            <a:ext cx="6178550" cy="6397625"/>
          </a:xfrm>
          <a:prstGeom prst="rect">
            <a:avLst/>
          </a:prstGeom>
          <a:solidFill>
            <a:srgbClr val="8DB8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04"/>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9"/>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2"/>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51"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142"/>
            <a:ext cx="5334000" cy="365125"/>
          </a:xfrm>
        </p:spPr>
        <p:txBody>
          <a:bodyPr lIns="0" tIns="0" rIns="0" bIns="0" anchor="t" anchorCtr="0"/>
          <a:lstStyle>
            <a:lvl1pPr algn="ctr">
              <a:defRPr sz="1200">
                <a:solidFill>
                  <a:schemeClr val="bg1"/>
                </a:solidFill>
              </a:defRPr>
            </a:lvl1pPr>
          </a:lstStyle>
          <a:p>
            <a:pPr>
              <a:defRPr/>
            </a:pPr>
            <a:r>
              <a:rPr lang="en-US"/>
              <a:t>Presenter's Name, Title, Date, and Location</a:t>
            </a:r>
          </a:p>
          <a:p>
            <a:pPr>
              <a:defRPr/>
            </a:pPr>
            <a:endParaRPr lang="en-US"/>
          </a:p>
        </p:txBody>
      </p:sp>
    </p:spTree>
    <p:extLst>
      <p:ext uri="{BB962C8B-B14F-4D97-AF65-F5344CB8AC3E}">
        <p14:creationId xmlns:p14="http://schemas.microsoft.com/office/powerpoint/2010/main" val="588326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8BB8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68960"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fld id="{4487955F-661A-4E38-8BB1-B10584C91BA5}" type="slidenum">
              <a:rPr lang="en-US" altLang="en-US"/>
              <a:pPr/>
              <a:t>‹#›</a:t>
            </a:fld>
            <a:endParaRPr lang="en-US" altLang="en-US"/>
          </a:p>
        </p:txBody>
      </p:sp>
    </p:spTree>
    <p:extLst>
      <p:ext uri="{BB962C8B-B14F-4D97-AF65-F5344CB8AC3E}">
        <p14:creationId xmlns:p14="http://schemas.microsoft.com/office/powerpoint/2010/main" val="135616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234952" y="227018"/>
            <a:ext cx="6178550" cy="6397625"/>
          </a:xfrm>
          <a:prstGeom prst="rect">
            <a:avLst/>
          </a:prstGeom>
          <a:solidFill>
            <a:srgbClr val="9F32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90"/>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815"/>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4"/>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94"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228"/>
            <a:ext cx="5334000" cy="365125"/>
          </a:xfrm>
        </p:spPr>
        <p:txBody>
          <a:bodyPr lIns="0" tIns="0" rIns="0" bIns="0" anchor="t" anchorCtr="0"/>
          <a:lstStyle>
            <a:lvl1pPr algn="ctr">
              <a:defRPr sz="1200">
                <a:solidFill>
                  <a:schemeClr val="bg1"/>
                </a:solidFill>
              </a:defRPr>
            </a:lvl1pPr>
          </a:lstStyle>
          <a:p>
            <a:pPr>
              <a:defRPr/>
            </a:pPr>
            <a:endParaRPr lang="en-US"/>
          </a:p>
        </p:txBody>
      </p:sp>
    </p:spTree>
    <p:extLst>
      <p:ext uri="{BB962C8B-B14F-4D97-AF65-F5344CB8AC3E}">
        <p14:creationId xmlns:p14="http://schemas.microsoft.com/office/powerpoint/2010/main" val="53708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9F32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68960"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pPr>
              <a:defRPr/>
            </a:pPr>
            <a:fld id="{2EFE9993-A7DF-4380-8D2B-91F7976DFA7D}" type="slidenum">
              <a:rPr lang="en-US" altLang="en-US"/>
              <a:pPr>
                <a:defRPr/>
              </a:pPr>
              <a:t>‹#›</a:t>
            </a:fld>
            <a:endParaRPr lang="en-US" altLang="en-US"/>
          </a:p>
        </p:txBody>
      </p:sp>
    </p:spTree>
    <p:extLst>
      <p:ext uri="{BB962C8B-B14F-4D97-AF65-F5344CB8AC3E}">
        <p14:creationId xmlns:p14="http://schemas.microsoft.com/office/powerpoint/2010/main" val="217236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Rectangle 7"/>
          <p:cNvSpPr/>
          <p:nvPr userDrawn="1"/>
        </p:nvSpPr>
        <p:spPr>
          <a:xfrm>
            <a:off x="234952" y="227018"/>
            <a:ext cx="6178550" cy="6397625"/>
          </a:xfrm>
          <a:prstGeom prst="rect">
            <a:avLst/>
          </a:prstGeom>
          <a:solidFill>
            <a:srgbClr val="D984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90"/>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815"/>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4"/>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94"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228"/>
            <a:ext cx="5334000" cy="365125"/>
          </a:xfrm>
        </p:spPr>
        <p:txBody>
          <a:bodyPr lIns="0" tIns="0" rIns="0" bIns="0" anchor="t" anchorCtr="0"/>
          <a:lstStyle>
            <a:lvl1pPr algn="ctr">
              <a:defRPr sz="1200">
                <a:solidFill>
                  <a:schemeClr val="bg1"/>
                </a:solidFill>
              </a:defRPr>
            </a:lvl1pPr>
          </a:lstStyle>
          <a:p>
            <a:pPr>
              <a:defRPr/>
            </a:pPr>
            <a:endParaRPr lang="en-US"/>
          </a:p>
        </p:txBody>
      </p:sp>
    </p:spTree>
    <p:extLst>
      <p:ext uri="{BB962C8B-B14F-4D97-AF65-F5344CB8AC3E}">
        <p14:creationId xmlns:p14="http://schemas.microsoft.com/office/powerpoint/2010/main" val="302668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D984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68960"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pPr>
              <a:defRPr/>
            </a:pPr>
            <a:fld id="{D8C0F024-39DA-4B85-955E-43AE40A0B5AF}" type="slidenum">
              <a:rPr lang="en-US" altLang="en-US"/>
              <a:pPr>
                <a:defRPr/>
              </a:pPr>
              <a:t>‹#›</a:t>
            </a:fld>
            <a:endParaRPr lang="en-US" altLang="en-US"/>
          </a:p>
        </p:txBody>
      </p:sp>
    </p:spTree>
    <p:extLst>
      <p:ext uri="{BB962C8B-B14F-4D97-AF65-F5344CB8AC3E}">
        <p14:creationId xmlns:p14="http://schemas.microsoft.com/office/powerpoint/2010/main" val="7471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234952" y="227018"/>
            <a:ext cx="6178550" cy="6397625"/>
          </a:xfrm>
          <a:prstGeom prst="rect">
            <a:avLst/>
          </a:prstGeom>
          <a:solidFill>
            <a:srgbClr val="DBAA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90"/>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815"/>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4"/>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94"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228"/>
            <a:ext cx="5334000" cy="365125"/>
          </a:xfrm>
        </p:spPr>
        <p:txBody>
          <a:bodyPr lIns="0" tIns="0" rIns="0" bIns="0" anchor="t" anchorCtr="0"/>
          <a:lstStyle>
            <a:lvl1pPr algn="ctr">
              <a:defRPr sz="1200">
                <a:solidFill>
                  <a:schemeClr val="bg1"/>
                </a:solidFill>
              </a:defRPr>
            </a:lvl1pPr>
          </a:lstStyle>
          <a:p>
            <a:pPr>
              <a:defRPr/>
            </a:pPr>
            <a:endParaRPr lang="en-US"/>
          </a:p>
        </p:txBody>
      </p:sp>
    </p:spTree>
    <p:extLst>
      <p:ext uri="{BB962C8B-B14F-4D97-AF65-F5344CB8AC3E}">
        <p14:creationId xmlns:p14="http://schemas.microsoft.com/office/powerpoint/2010/main" val="21970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23841"/>
            <a:ext cx="933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34950" y="850900"/>
            <a:ext cx="8686800" cy="5803900"/>
          </a:xfrm>
          <a:prstGeom prst="rect">
            <a:avLst/>
          </a:prstGeom>
          <a:solidFill>
            <a:srgbClr val="FFFD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userDrawn="1"/>
        </p:nvSpPr>
        <p:spPr>
          <a:xfrm>
            <a:off x="234951" y="223841"/>
            <a:ext cx="7594600" cy="511175"/>
          </a:xfrm>
          <a:prstGeom prst="rect">
            <a:avLst/>
          </a:prstGeom>
          <a:solidFill>
            <a:srgbClr val="DBAA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235192" y="230189"/>
            <a:ext cx="7568960" cy="461111"/>
          </a:xfrm>
        </p:spPr>
        <p:txBody>
          <a:bodyPr lIns="0" tIns="0" rIns="0" bIns="0">
            <a:noAutofit/>
          </a:bodyPr>
          <a:lstStyle>
            <a:lvl1pPr algn="ctr">
              <a:defRPr sz="2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971550"/>
            <a:ext cx="8229600" cy="5194300"/>
          </a:xfrm>
        </p:spPr>
        <p:txBody>
          <a:bodyPr lIns="0" tIns="0" rIns="0" bIns="0">
            <a:normAutofit/>
          </a:bodyPr>
          <a:lstStyle>
            <a:lvl1pPr marL="0" indent="0">
              <a:buFontTx/>
              <a:buNone/>
              <a:defRPr sz="1800" b="1" cap="none"/>
            </a:lvl1pPr>
            <a:lvl2pPr marL="0" indent="0">
              <a:buFontTx/>
              <a:buNone/>
              <a:defRPr sz="1800"/>
            </a:lvl2pPr>
            <a:lvl3pPr marL="171450" indent="-171450">
              <a:buSzPct val="100000"/>
              <a:buFont typeface="Wingdings" charset="2"/>
              <a:buChar char="§"/>
              <a:tabLst/>
              <a:defRPr sz="1800"/>
            </a:lvl3pPr>
            <a:lvl4pPr marL="342900" indent="-171450">
              <a:buFont typeface="Wingdings" charset="2"/>
              <a:buChar char="§"/>
              <a:defRPr sz="1800"/>
            </a:lvl4pPr>
            <a:lvl5pPr marL="471488" indent="-171450">
              <a:buFont typeface="Wingdings"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8337550" y="6356350"/>
            <a:ext cx="349250" cy="171450"/>
          </a:xfrm>
        </p:spPr>
        <p:txBody>
          <a:bodyPr lIns="0" tIns="0" rIns="0" bIns="0" anchor="t"/>
          <a:lstStyle>
            <a:lvl1pPr>
              <a:defRPr sz="750">
                <a:solidFill>
                  <a:schemeClr val="tx1"/>
                </a:solidFill>
              </a:defRPr>
            </a:lvl1pPr>
          </a:lstStyle>
          <a:p>
            <a:pPr>
              <a:defRPr/>
            </a:pPr>
            <a:fld id="{58FBA5EC-E1FE-4F09-AC26-DEC81CBA50D6}" type="slidenum">
              <a:rPr lang="en-US" altLang="en-US"/>
              <a:pPr>
                <a:defRPr/>
              </a:pPr>
              <a:t>‹#›</a:t>
            </a:fld>
            <a:endParaRPr lang="en-US" altLang="en-US"/>
          </a:p>
        </p:txBody>
      </p:sp>
    </p:spTree>
    <p:extLst>
      <p:ext uri="{BB962C8B-B14F-4D97-AF65-F5344CB8AC3E}">
        <p14:creationId xmlns:p14="http://schemas.microsoft.com/office/powerpoint/2010/main" val="421089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p:cNvSpPr/>
          <p:nvPr userDrawn="1"/>
        </p:nvSpPr>
        <p:spPr>
          <a:xfrm>
            <a:off x="234952" y="227018"/>
            <a:ext cx="6178550" cy="6397625"/>
          </a:xfrm>
          <a:prstGeom prst="rect">
            <a:avLst/>
          </a:prstGeom>
          <a:solidFill>
            <a:srgbClr val="9495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9" name="Picture 7" descr="DHHR_Logo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04065" y="5295990"/>
            <a:ext cx="13541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815"/>
            <a:ext cx="5334000" cy="600075"/>
          </a:xfrm>
        </p:spPr>
        <p:txBody>
          <a:bodyPr lIns="0" tIns="0" rIns="0" bIns="0" anchor="t">
            <a:noAutofit/>
          </a:bodyPr>
          <a:lstStyle>
            <a:lvl1pPr>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3300" b="1" i="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3"/>
          </p:nvPr>
        </p:nvSpPr>
        <p:spPr>
          <a:xfrm>
            <a:off x="6457950" y="227364"/>
            <a:ext cx="1447800" cy="960091"/>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4" name="Picture Placeholder 23"/>
          <p:cNvSpPr>
            <a:spLocks noGrp="1"/>
          </p:cNvSpPr>
          <p:nvPr>
            <p:ph type="pic" sz="quarter" idx="15"/>
          </p:nvPr>
        </p:nvSpPr>
        <p:spPr>
          <a:xfrm>
            <a:off x="6457994" y="1227666"/>
            <a:ext cx="2457451" cy="231140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a:t>Drag picture to placeholder or click icon to add</a:t>
            </a:r>
          </a:p>
        </p:txBody>
      </p:sp>
      <p:sp>
        <p:nvSpPr>
          <p:cNvPr id="10" name="Footer Placeholder 9"/>
          <p:cNvSpPr>
            <a:spLocks noGrp="1"/>
          </p:cNvSpPr>
          <p:nvPr>
            <p:ph type="ftr" sz="quarter" idx="17"/>
          </p:nvPr>
        </p:nvSpPr>
        <p:spPr>
          <a:xfrm>
            <a:off x="673100" y="5672228"/>
            <a:ext cx="5334000" cy="365125"/>
          </a:xfrm>
        </p:spPr>
        <p:txBody>
          <a:bodyPr lIns="0" tIns="0" rIns="0" bIns="0" anchor="t" anchorCtr="0"/>
          <a:lstStyle>
            <a:lvl1pPr algn="ctr">
              <a:defRPr sz="1200">
                <a:solidFill>
                  <a:schemeClr val="bg1"/>
                </a:solidFill>
              </a:defRPr>
            </a:lvl1pPr>
          </a:lstStyle>
          <a:p>
            <a:pPr>
              <a:defRPr/>
            </a:pPr>
            <a:endParaRPr lang="en-US"/>
          </a:p>
        </p:txBody>
      </p:sp>
    </p:spTree>
    <p:extLst>
      <p:ext uri="{BB962C8B-B14F-4D97-AF65-F5344CB8AC3E}">
        <p14:creationId xmlns:p14="http://schemas.microsoft.com/office/powerpoint/2010/main" val="99784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44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endParaRPr lang="en-US" altLang="en-US"/>
          </a:p>
        </p:txBody>
      </p:sp>
      <p:sp>
        <p:nvSpPr>
          <p:cNvPr id="5" name="Footer Placeholder 4"/>
          <p:cNvSpPr>
            <a:spLocks noGrp="1"/>
          </p:cNvSpPr>
          <p:nvPr>
            <p:ph type="ftr" sz="quarter" idx="3"/>
          </p:nvPr>
        </p:nvSpPr>
        <p:spPr>
          <a:xfrm>
            <a:off x="3124200" y="6356440"/>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44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7588B0AB-0F5C-45EA-AC24-4AFA9D5363F2}" type="slidenum">
              <a:rPr lang="en-US" altLang="en-US"/>
              <a:pPr>
                <a:defRPr/>
              </a:pPr>
              <a:t>‹#›</a:t>
            </a:fld>
            <a:endParaRPr lang="en-US" altLang="en-US"/>
          </a:p>
        </p:txBody>
      </p:sp>
    </p:spTree>
    <p:extLst>
      <p:ext uri="{BB962C8B-B14F-4D97-AF65-F5344CB8AC3E}">
        <p14:creationId xmlns:p14="http://schemas.microsoft.com/office/powerpoint/2010/main" val="1930541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2pPr>
      <a:lvl3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3pPr>
      <a:lvl4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4pPr>
      <a:lvl5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5pPr>
      <a:lvl6pPr marL="342900" algn="ctr" defTabSz="342900" rtl="0" fontAlgn="base">
        <a:spcBef>
          <a:spcPct val="0"/>
        </a:spcBef>
        <a:spcAft>
          <a:spcPct val="0"/>
        </a:spcAft>
        <a:defRPr sz="3300">
          <a:solidFill>
            <a:schemeClr val="tx1"/>
          </a:solidFill>
          <a:latin typeface="Calibri" pitchFamily="34" charset="0"/>
          <a:ea typeface="MS PGothic" pitchFamily="34" charset="-128"/>
        </a:defRPr>
      </a:lvl6pPr>
      <a:lvl7pPr marL="685800" algn="ctr" defTabSz="342900" rtl="0" fontAlgn="base">
        <a:spcBef>
          <a:spcPct val="0"/>
        </a:spcBef>
        <a:spcAft>
          <a:spcPct val="0"/>
        </a:spcAft>
        <a:defRPr sz="3300">
          <a:solidFill>
            <a:schemeClr val="tx1"/>
          </a:solidFill>
          <a:latin typeface="Calibri" pitchFamily="34" charset="0"/>
          <a:ea typeface="MS PGothic" pitchFamily="34" charset="-128"/>
        </a:defRPr>
      </a:lvl7pPr>
      <a:lvl8pPr marL="1028700" algn="ctr" defTabSz="342900" rtl="0" fontAlgn="base">
        <a:spcBef>
          <a:spcPct val="0"/>
        </a:spcBef>
        <a:spcAft>
          <a:spcPct val="0"/>
        </a:spcAft>
        <a:defRPr sz="3300">
          <a:solidFill>
            <a:schemeClr val="tx1"/>
          </a:solidFill>
          <a:latin typeface="Calibri" pitchFamily="34" charset="0"/>
          <a:ea typeface="MS PGothic" pitchFamily="34" charset="-128"/>
        </a:defRPr>
      </a:lvl8pPr>
      <a:lvl9pPr marL="1371600" algn="ctr" defTabSz="342900" rtl="0" fontAlgn="base">
        <a:spcBef>
          <a:spcPct val="0"/>
        </a:spcBef>
        <a:spcAft>
          <a:spcPct val="0"/>
        </a:spcAft>
        <a:defRPr sz="3300">
          <a:solidFill>
            <a:schemeClr val="tx1"/>
          </a:solidFill>
          <a:latin typeface="Calibri" pitchFamily="34" charset="0"/>
          <a:ea typeface="MS PGothic" pitchFamily="34" charset="-128"/>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fld id="{E16C6A27-D5ED-4DF2-9062-BF5F2E8A1119}" type="datetime1">
              <a:rPr lang="en-US" altLang="en-US"/>
              <a:pPr>
                <a:defRPr/>
              </a:pPr>
              <a:t>1/24/2022</a:t>
            </a:fld>
            <a:endParaRPr lang="en-US" alt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D7CD25E0-8DB4-48EC-ACA6-F9B4D0DB6975}" type="slidenum">
              <a:rPr lang="en-US" altLang="en-US"/>
              <a:pPr/>
              <a:t>‹#›</a:t>
            </a:fld>
            <a:endParaRPr lang="en-US" altLang="en-US"/>
          </a:p>
        </p:txBody>
      </p:sp>
    </p:spTree>
    <p:extLst>
      <p:ext uri="{BB962C8B-B14F-4D97-AF65-F5344CB8AC3E}">
        <p14:creationId xmlns:p14="http://schemas.microsoft.com/office/powerpoint/2010/main" val="5073547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2pPr>
      <a:lvl3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3pPr>
      <a:lvl4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4pPr>
      <a:lvl5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5pPr>
      <a:lvl6pPr marL="342900" algn="ctr" defTabSz="342900" rtl="0" fontAlgn="base">
        <a:spcBef>
          <a:spcPct val="0"/>
        </a:spcBef>
        <a:spcAft>
          <a:spcPct val="0"/>
        </a:spcAft>
        <a:defRPr sz="3300">
          <a:solidFill>
            <a:schemeClr val="tx1"/>
          </a:solidFill>
          <a:latin typeface="Calibri" pitchFamily="34" charset="0"/>
          <a:ea typeface="MS PGothic" pitchFamily="34" charset="-128"/>
        </a:defRPr>
      </a:lvl6pPr>
      <a:lvl7pPr marL="685800" algn="ctr" defTabSz="342900" rtl="0" fontAlgn="base">
        <a:spcBef>
          <a:spcPct val="0"/>
        </a:spcBef>
        <a:spcAft>
          <a:spcPct val="0"/>
        </a:spcAft>
        <a:defRPr sz="3300">
          <a:solidFill>
            <a:schemeClr val="tx1"/>
          </a:solidFill>
          <a:latin typeface="Calibri" pitchFamily="34" charset="0"/>
          <a:ea typeface="MS PGothic" pitchFamily="34" charset="-128"/>
        </a:defRPr>
      </a:lvl7pPr>
      <a:lvl8pPr marL="1028700" algn="ctr" defTabSz="342900" rtl="0" fontAlgn="base">
        <a:spcBef>
          <a:spcPct val="0"/>
        </a:spcBef>
        <a:spcAft>
          <a:spcPct val="0"/>
        </a:spcAft>
        <a:defRPr sz="3300">
          <a:solidFill>
            <a:schemeClr val="tx1"/>
          </a:solidFill>
          <a:latin typeface="Calibri" pitchFamily="34" charset="0"/>
          <a:ea typeface="MS PGothic" pitchFamily="34" charset="-128"/>
        </a:defRPr>
      </a:lvl8pPr>
      <a:lvl9pPr marL="1371600" algn="ctr" defTabSz="342900" rtl="0" fontAlgn="base">
        <a:spcBef>
          <a:spcPct val="0"/>
        </a:spcBef>
        <a:spcAft>
          <a:spcPct val="0"/>
        </a:spcAft>
        <a:defRPr sz="3300">
          <a:solidFill>
            <a:schemeClr val="tx1"/>
          </a:solidFill>
          <a:latin typeface="Calibri" pitchFamily="34" charset="0"/>
          <a:ea typeface="MS PGothic" pitchFamily="34"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DHHRSecretary@wv.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mailto:Starlah.A.Wilcox@wv.gov" TargetMode="External"/><Relationship Id="rId5" Type="http://schemas.openxmlformats.org/officeDocument/2006/relationships/hyperlink" Target="mailto:Jeremiah.Samples@wv.gov" TargetMode="External"/><Relationship Id="rId4" Type="http://schemas.openxmlformats.org/officeDocument/2006/relationships/hyperlink" Target="https://dhhr.wv.gov/Pages/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62393" y="1956410"/>
            <a:ext cx="6122503" cy="2432241"/>
          </a:xfrm>
        </p:spPr>
        <p:txBody>
          <a:bodyPr/>
          <a:lstStyle/>
          <a:p>
            <a:pPr eaLnBrk="1" hangingPunct="1"/>
            <a:r>
              <a:rPr lang="en-US" altLang="en-US" sz="3200" b="1" dirty="0"/>
              <a:t>West Virginia Department of </a:t>
            </a:r>
            <a:br>
              <a:rPr lang="en-US" altLang="en-US" sz="3200" b="1" dirty="0"/>
            </a:br>
            <a:r>
              <a:rPr lang="en-US" altLang="en-US" sz="3200" b="1" dirty="0"/>
              <a:t>Health and Human Resources</a:t>
            </a:r>
            <a:br>
              <a:rPr lang="en-US" altLang="en-US" sz="3000" b="1" dirty="0"/>
            </a:br>
            <a:br>
              <a:rPr lang="en-US" altLang="en-US" sz="3000" b="1" dirty="0"/>
            </a:br>
            <a:r>
              <a:rPr lang="en-US" altLang="en-US" sz="3200" dirty="0"/>
              <a:t>Budget Presentation</a:t>
            </a:r>
            <a:br>
              <a:rPr lang="en-US" altLang="en-US" sz="3200" dirty="0"/>
            </a:br>
            <a:br>
              <a:rPr lang="en-US" altLang="en-US" sz="3200" dirty="0"/>
            </a:br>
            <a:br>
              <a:rPr lang="en-US" altLang="en-US" sz="2700" dirty="0"/>
            </a:br>
            <a:endParaRPr lang="en-US" altLang="en-US" sz="2700" dirty="0"/>
          </a:p>
        </p:txBody>
      </p:sp>
      <p:sp>
        <p:nvSpPr>
          <p:cNvPr id="7" name="Footer Placeholder 7"/>
          <p:cNvSpPr>
            <a:spLocks noGrp="1"/>
          </p:cNvSpPr>
          <p:nvPr>
            <p:ph type="ftr" sz="quarter" idx="17"/>
          </p:nvPr>
        </p:nvSpPr>
        <p:spPr bwMode="auto">
          <a:xfrm>
            <a:off x="262393" y="5497085"/>
            <a:ext cx="6122504" cy="5464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Font typeface="Arial" charset="0"/>
              <a:buChar char="•"/>
              <a:defRPr sz="2400">
                <a:solidFill>
                  <a:schemeClr val="tx1"/>
                </a:solidFill>
                <a:latin typeface="Calibri" pitchFamily="34" charset="0"/>
                <a:ea typeface="MS PGothic" pitchFamily="34" charset="-128"/>
              </a:defRPr>
            </a:lvl1pPr>
            <a:lvl2pPr marL="557213" indent="-214313" eaLnBrk="0" hangingPunct="0">
              <a:spcBef>
                <a:spcPct val="20000"/>
              </a:spcBef>
              <a:buFont typeface="Arial" charset="0"/>
              <a:buChar char="–"/>
              <a:defRPr sz="2100">
                <a:solidFill>
                  <a:schemeClr val="tx1"/>
                </a:solidFill>
                <a:latin typeface="Calibri" pitchFamily="34" charset="0"/>
                <a:ea typeface="MS PGothic" pitchFamily="34" charset="-128"/>
              </a:defRPr>
            </a:lvl2pPr>
            <a:lvl3pPr marL="857250" indent="-171450" eaLnBrk="0" hangingPunct="0">
              <a:spcBef>
                <a:spcPct val="20000"/>
              </a:spcBef>
              <a:buFont typeface="Arial" charset="0"/>
              <a:buChar char="•"/>
              <a:defRPr sz="1800">
                <a:solidFill>
                  <a:schemeClr val="tx1"/>
                </a:solidFill>
                <a:latin typeface="Calibri" pitchFamily="34" charset="0"/>
                <a:ea typeface="MS PGothic" pitchFamily="34" charset="-128"/>
              </a:defRPr>
            </a:lvl3pPr>
            <a:lvl4pPr marL="1200150" indent="-171450" eaLnBrk="0" hangingPunct="0">
              <a:spcBef>
                <a:spcPct val="20000"/>
              </a:spcBef>
              <a:buFont typeface="Arial" charset="0"/>
              <a:buChar char="–"/>
              <a:defRPr sz="1500">
                <a:solidFill>
                  <a:schemeClr val="tx1"/>
                </a:solidFill>
                <a:latin typeface="Calibri" pitchFamily="34" charset="0"/>
                <a:ea typeface="MS PGothic" pitchFamily="34" charset="-128"/>
              </a:defRPr>
            </a:lvl4pPr>
            <a:lvl5pPr marL="1543050" indent="-171450" eaLnBrk="0" hangingPunct="0">
              <a:spcBef>
                <a:spcPct val="20000"/>
              </a:spcBef>
              <a:buFont typeface="Arial" charset="0"/>
              <a:buChar char="»"/>
              <a:defRPr sz="1500">
                <a:solidFill>
                  <a:schemeClr val="tx1"/>
                </a:solidFill>
                <a:latin typeface="Calibri" pitchFamily="34" charset="0"/>
                <a:ea typeface="MS PGothic" pitchFamily="34" charset="-128"/>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9pPr>
          </a:lstStyle>
          <a:p>
            <a:pPr marL="0" marR="0" lvl="0" indent="0" algn="ctr" defTabSz="342900" rtl="0" eaLnBrk="0" fontAlgn="base" latinLnBrk="0" hangingPunct="0">
              <a:lnSpc>
                <a:spcPct val="100000"/>
              </a:lnSpc>
              <a:spcBef>
                <a:spcPct val="0"/>
              </a:spcBef>
              <a:spcAft>
                <a:spcPct val="0"/>
              </a:spcAft>
              <a:buClrTx/>
              <a:buSzTx/>
              <a:buFont typeface="Arial" charset="0"/>
              <a:buNone/>
              <a:tabLst/>
              <a:defRPr/>
            </a:pPr>
            <a:r>
              <a:rPr lang="en-US" altLang="en-US" sz="1600" dirty="0">
                <a:solidFill>
                  <a:srgbClr val="FFFFFF"/>
                </a:solidFill>
              </a:rPr>
              <a:t>Jan</a:t>
            </a:r>
            <a:r>
              <a:rPr kumimoji="0" lang="en-US" altLang="en-US" sz="1600" b="0"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uary</a:t>
            </a:r>
            <a:r>
              <a:rPr kumimoji="0" lang="en-US" altLang="en-US" sz="1600" b="0"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2022</a:t>
            </a:r>
          </a:p>
          <a:p>
            <a:pPr marL="0" marR="0" lvl="0" indent="0" algn="ctr" defTabSz="342900" rtl="0" eaLnBrk="1" fontAlgn="base" latinLnBrk="0" hangingPunct="1">
              <a:lnSpc>
                <a:spcPct val="100000"/>
              </a:lnSpc>
              <a:spcBef>
                <a:spcPct val="0"/>
              </a:spcBef>
              <a:spcAft>
                <a:spcPct val="0"/>
              </a:spcAft>
              <a:buClrTx/>
              <a:buSzTx/>
              <a:buFont typeface="Arial" charset="0"/>
              <a:buNone/>
              <a:tabLst/>
              <a:defRPr/>
            </a:pPr>
            <a:endParaRPr kumimoji="0" lang="en-US" altLang="en-US" sz="12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pic>
        <p:nvPicPr>
          <p:cNvPr id="8" name="Picture 13" descr="A:\IstockPhotos\West Virginia\iStock_000011257772Medium.jpg"/>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a:xfrm>
            <a:off x="6457950" y="1227138"/>
            <a:ext cx="2457450" cy="2311400"/>
          </a:xfrm>
          <a:noFill/>
        </p:spPr>
      </p:pic>
      <p:pic>
        <p:nvPicPr>
          <p:cNvPr id="9" name="Picture 12" descr="A:\IstockPhotos\West Virginia\NewRiver.jpg"/>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6457950" y="227013"/>
            <a:ext cx="1447800" cy="960437"/>
          </a:xfrm>
          <a:noFill/>
        </p:spPr>
      </p:pic>
      <p:pic>
        <p:nvPicPr>
          <p:cNvPr id="10" name="Picture 14" descr="A:\IstockPhotos\West Virginia\WVBarnWebPhoto.jpg"/>
          <p:cNvPicPr>
            <a:picLocks noGrp="1" noChangeAspect="1" noChangeArrowheads="1"/>
          </p:cNvPicPr>
          <p:nvPr>
            <p:ph type="pic" sz="quarter" idx="16"/>
          </p:nvPr>
        </p:nvPicPr>
        <p:blipFill>
          <a:blip r:embed="rId5">
            <a:extLst>
              <a:ext uri="{28A0092B-C50C-407E-A947-70E740481C1C}">
                <a14:useLocalDpi xmlns:a14="http://schemas.microsoft.com/office/drawing/2010/main" val="0"/>
              </a:ext>
            </a:extLst>
          </a:blip>
          <a:srcRect/>
          <a:stretch>
            <a:fillRect/>
          </a:stretch>
        </p:blipFill>
        <p:spPr>
          <a:xfrm>
            <a:off x="6457950" y="3581400"/>
            <a:ext cx="2457450" cy="1143000"/>
          </a:xfrm>
          <a:noFill/>
        </p:spPr>
      </p:pic>
      <p:pic>
        <p:nvPicPr>
          <p:cNvPr id="11" name="Picture 9" descr="A:\IstockPhotos\West Virginia\BabcockStPk-def-006.jpg"/>
          <p:cNvPicPr>
            <a:picLocks noGrp="1" noChangeAspect="1" noChangeArrowheads="1"/>
          </p:cNvPicPr>
          <p:nvPr>
            <p:ph type="pic" sz="quarter" idx="14"/>
          </p:nvPr>
        </p:nvPicPr>
        <p:blipFill>
          <a:blip r:embed="rId6">
            <a:extLst>
              <a:ext uri="{28A0092B-C50C-407E-A947-70E740481C1C}">
                <a14:useLocalDpi xmlns:a14="http://schemas.microsoft.com/office/drawing/2010/main" val="0"/>
              </a:ext>
            </a:extLst>
          </a:blip>
          <a:srcRect/>
          <a:stretch>
            <a:fillRect/>
          </a:stretch>
        </p:blipFill>
        <p:spPr>
          <a:xfrm>
            <a:off x="7950200" y="227013"/>
            <a:ext cx="965200" cy="960437"/>
          </a:xfrm>
          <a:noFill/>
        </p:spPr>
      </p:pic>
    </p:spTree>
    <p:extLst>
      <p:ext uri="{BB962C8B-B14F-4D97-AF65-F5344CB8AC3E}">
        <p14:creationId xmlns:p14="http://schemas.microsoft.com/office/powerpoint/2010/main" val="321978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00D7-FD50-4E5A-8F27-171158EEA39F}"/>
              </a:ext>
            </a:extLst>
          </p:cNvPr>
          <p:cNvSpPr>
            <a:spLocks noGrp="1"/>
          </p:cNvSpPr>
          <p:nvPr>
            <p:ph type="title"/>
          </p:nvPr>
        </p:nvSpPr>
        <p:spPr/>
        <p:txBody>
          <a:bodyPr/>
          <a:lstStyle/>
          <a:p>
            <a:r>
              <a:rPr lang="en-US" sz="3200" dirty="0"/>
              <a:t>Mental Health Reforms</a:t>
            </a:r>
          </a:p>
        </p:txBody>
      </p:sp>
      <p:sp>
        <p:nvSpPr>
          <p:cNvPr id="3" name="Content Placeholder 2">
            <a:extLst>
              <a:ext uri="{FF2B5EF4-FFF2-40B4-BE49-F238E27FC236}">
                <a16:creationId xmlns:a16="http://schemas.microsoft.com/office/drawing/2014/main" id="{FCF40C75-7DBC-4BA3-A69C-05AFBAF3CB15}"/>
              </a:ext>
            </a:extLst>
          </p:cNvPr>
          <p:cNvSpPr>
            <a:spLocks noGrp="1"/>
          </p:cNvSpPr>
          <p:nvPr>
            <p:ph idx="1"/>
          </p:nvPr>
        </p:nvSpPr>
        <p:spPr/>
        <p:txBody>
          <a:bodyPr>
            <a:normAutofit/>
          </a:bodyPr>
          <a:lstStyle/>
          <a:p>
            <a:pPr marL="342900" indent="-342900">
              <a:buFont typeface="+mj-lt"/>
              <a:buAutoNum type="arabicPeriod"/>
            </a:pPr>
            <a:r>
              <a:rPr lang="en-US" sz="2800" b="0" dirty="0"/>
              <a:t>Substance Use Disorder Efforts</a:t>
            </a:r>
          </a:p>
          <a:p>
            <a:pPr marL="342900" indent="-342900">
              <a:buFont typeface="+mj-lt"/>
              <a:buAutoNum type="arabicPeriod"/>
            </a:pPr>
            <a:r>
              <a:rPr lang="en-US" sz="2800" b="0" dirty="0"/>
              <a:t>Adult Competency and Commitment Reform</a:t>
            </a:r>
          </a:p>
          <a:p>
            <a:pPr marL="342900" indent="-342900">
              <a:buFont typeface="+mj-lt"/>
              <a:buAutoNum type="arabicPeriod"/>
            </a:pPr>
            <a:r>
              <a:rPr lang="en-US" sz="2800" b="0" dirty="0"/>
              <a:t>Mental Health Crisis Efforts</a:t>
            </a:r>
          </a:p>
          <a:p>
            <a:endParaRPr lang="en-US" dirty="0"/>
          </a:p>
        </p:txBody>
      </p:sp>
      <p:sp>
        <p:nvSpPr>
          <p:cNvPr id="4" name="Slide Number Placeholder 3">
            <a:extLst>
              <a:ext uri="{FF2B5EF4-FFF2-40B4-BE49-F238E27FC236}">
                <a16:creationId xmlns:a16="http://schemas.microsoft.com/office/drawing/2014/main" id="{5A43DFA2-B835-4D59-AA69-B2B4012B8644}"/>
              </a:ext>
            </a:extLst>
          </p:cNvPr>
          <p:cNvSpPr>
            <a:spLocks noGrp="1"/>
          </p:cNvSpPr>
          <p:nvPr>
            <p:ph type="sldNum" sz="quarter" idx="10"/>
          </p:nvPr>
        </p:nvSpPr>
        <p:spPr/>
        <p:txBody>
          <a:bodyPr/>
          <a:lstStyle/>
          <a:p>
            <a:pPr>
              <a:defRPr/>
            </a:pPr>
            <a:fld id="{D70591D3-6927-4132-9D80-5F524B8E5787}" type="slidenum">
              <a:rPr lang="en-US" altLang="en-US" smtClean="0"/>
              <a:pPr>
                <a:defRPr/>
              </a:pPr>
              <a:t>10</a:t>
            </a:fld>
            <a:endParaRPr lang="en-US" altLang="en-US"/>
          </a:p>
        </p:txBody>
      </p:sp>
    </p:spTree>
    <p:extLst>
      <p:ext uri="{BB962C8B-B14F-4D97-AF65-F5344CB8AC3E}">
        <p14:creationId xmlns:p14="http://schemas.microsoft.com/office/powerpoint/2010/main" val="39817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7D7BE6-61E0-408A-9891-E8ABFBBFE5DC}"/>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algn="ctr"/>
            <a:r>
              <a:rPr lang="en-US" sz="4400" dirty="0"/>
              <a:t>DHHR Budget </a:t>
            </a:r>
          </a:p>
        </p:txBody>
      </p:sp>
      <p:sp>
        <p:nvSpPr>
          <p:cNvPr id="4" name="Slide Number Placeholder 3">
            <a:extLst>
              <a:ext uri="{FF2B5EF4-FFF2-40B4-BE49-F238E27FC236}">
                <a16:creationId xmlns:a16="http://schemas.microsoft.com/office/drawing/2014/main" id="{7C3A1401-5C2D-45DD-A4F0-B9412D1D9BA3}"/>
              </a:ext>
            </a:extLst>
          </p:cNvPr>
          <p:cNvSpPr>
            <a:spLocks noGrp="1"/>
          </p:cNvSpPr>
          <p:nvPr>
            <p:ph type="sldNum" sz="quarter" idx="10"/>
          </p:nvPr>
        </p:nvSpPr>
        <p:spPr/>
        <p:txBody>
          <a:bodyPr/>
          <a:lstStyle/>
          <a:p>
            <a:pPr>
              <a:defRPr/>
            </a:pPr>
            <a:fld id="{D70591D3-6927-4132-9D80-5F524B8E5787}" type="slidenum">
              <a:rPr lang="en-US" altLang="en-US" smtClean="0"/>
              <a:pPr>
                <a:defRPr/>
              </a:pPr>
              <a:t>11</a:t>
            </a:fld>
            <a:endParaRPr lang="en-US" altLang="en-US" dirty="0"/>
          </a:p>
        </p:txBody>
      </p:sp>
    </p:spTree>
    <p:extLst>
      <p:ext uri="{BB962C8B-B14F-4D97-AF65-F5344CB8AC3E}">
        <p14:creationId xmlns:p14="http://schemas.microsoft.com/office/powerpoint/2010/main" val="3129377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p>
            <a:r>
              <a:rPr lang="en-US" sz="3200" dirty="0"/>
              <a:t>Full Time Employees by Bureau</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12</a:t>
            </a:fld>
            <a:endParaRPr lang="en-US" altLang="en-US" dirty="0">
              <a:solidFill>
                <a:prstClr val="black"/>
              </a:solidFill>
              <a:latin typeface="Calibri" pitchFamily="34" charset="0"/>
              <a:ea typeface="MS PGothic" pitchFamily="34" charset="-128"/>
            </a:endParaRPr>
          </a:p>
        </p:txBody>
      </p:sp>
      <p:pic>
        <p:nvPicPr>
          <p:cNvPr id="8" name="Picture 7">
            <a:extLst>
              <a:ext uri="{FF2B5EF4-FFF2-40B4-BE49-F238E27FC236}">
                <a16:creationId xmlns:a16="http://schemas.microsoft.com/office/drawing/2014/main" id="{31EEEAE0-2B43-4B4B-9F54-7975A5CBC2DA}"/>
              </a:ext>
            </a:extLst>
          </p:cNvPr>
          <p:cNvPicPr>
            <a:picLocks noChangeAspect="1"/>
          </p:cNvPicPr>
          <p:nvPr/>
        </p:nvPicPr>
        <p:blipFill>
          <a:blip r:embed="rId3"/>
          <a:stretch>
            <a:fillRect/>
          </a:stretch>
        </p:blipFill>
        <p:spPr>
          <a:xfrm>
            <a:off x="1100137" y="1359568"/>
            <a:ext cx="6943725" cy="3683919"/>
          </a:xfrm>
          <a:prstGeom prst="rect">
            <a:avLst/>
          </a:prstGeom>
        </p:spPr>
      </p:pic>
      <p:sp>
        <p:nvSpPr>
          <p:cNvPr id="10" name="TextBox 9">
            <a:extLst>
              <a:ext uri="{FF2B5EF4-FFF2-40B4-BE49-F238E27FC236}">
                <a16:creationId xmlns:a16="http://schemas.microsoft.com/office/drawing/2014/main" id="{1015726F-6C04-46F8-BD31-B2AEA8A275A8}"/>
              </a:ext>
            </a:extLst>
          </p:cNvPr>
          <p:cNvSpPr txBox="1"/>
          <p:nvPr/>
        </p:nvSpPr>
        <p:spPr>
          <a:xfrm>
            <a:off x="1672389" y="5471124"/>
            <a:ext cx="5811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 Other includes:  Management Information Services, Human Resources Management, Administration (Finance and Operations), Inspector General, Secretary’s Office, Communications, General Counsel, Tiger Morton, Women’s Commission, Deaf and Hard of Hearing, Developmental Disabilities Council, Office of Drug Control Policy, Constituent Services, Center for Threat Preparedness</a:t>
            </a:r>
          </a:p>
        </p:txBody>
      </p:sp>
    </p:spTree>
    <p:extLst>
      <p:ext uri="{BB962C8B-B14F-4D97-AF65-F5344CB8AC3E}">
        <p14:creationId xmlns:p14="http://schemas.microsoft.com/office/powerpoint/2010/main" val="48539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5069-A594-46CC-BF65-1137EBD18DDE}"/>
              </a:ext>
            </a:extLst>
          </p:cNvPr>
          <p:cNvSpPr>
            <a:spLocks noGrp="1"/>
          </p:cNvSpPr>
          <p:nvPr>
            <p:ph type="title"/>
          </p:nvPr>
        </p:nvSpPr>
        <p:spPr/>
        <p:txBody>
          <a:bodyPr/>
          <a:lstStyle/>
          <a:p>
            <a:r>
              <a:rPr lang="en-US" sz="3200" dirty="0"/>
              <a:t>Vacant FTEs by Salary Tier</a:t>
            </a:r>
          </a:p>
        </p:txBody>
      </p:sp>
      <p:sp>
        <p:nvSpPr>
          <p:cNvPr id="4" name="Slide Number Placeholder 3">
            <a:extLst>
              <a:ext uri="{FF2B5EF4-FFF2-40B4-BE49-F238E27FC236}">
                <a16:creationId xmlns:a16="http://schemas.microsoft.com/office/drawing/2014/main" id="{14CEFA1F-AA1B-4A6A-9B44-2B7DEEB2B80B}"/>
              </a:ext>
            </a:extLst>
          </p:cNvPr>
          <p:cNvSpPr>
            <a:spLocks noGrp="1"/>
          </p:cNvSpPr>
          <p:nvPr>
            <p:ph type="sldNum" sz="quarter" idx="10"/>
          </p:nvPr>
        </p:nvSpPr>
        <p:spPr/>
        <p:txBody>
          <a:bodyPr/>
          <a:lstStyle/>
          <a:p>
            <a:pPr>
              <a:defRPr/>
            </a:pPr>
            <a:fld id="{D70591D3-6927-4132-9D80-5F524B8E5787}" type="slidenum">
              <a:rPr lang="en-US" altLang="en-US" smtClean="0"/>
              <a:pPr>
                <a:defRPr/>
              </a:pPr>
              <a:t>13</a:t>
            </a:fld>
            <a:endParaRPr lang="en-US" altLang="en-US"/>
          </a:p>
        </p:txBody>
      </p:sp>
      <p:pic>
        <p:nvPicPr>
          <p:cNvPr id="5" name="Content Placeholder 4">
            <a:extLst>
              <a:ext uri="{FF2B5EF4-FFF2-40B4-BE49-F238E27FC236}">
                <a16:creationId xmlns:a16="http://schemas.microsoft.com/office/drawing/2014/main" id="{B485BC4B-A2EF-475D-AD92-6554934D0946}"/>
              </a:ext>
            </a:extLst>
          </p:cNvPr>
          <p:cNvPicPr>
            <a:picLocks noGrp="1" noChangeAspect="1"/>
          </p:cNvPicPr>
          <p:nvPr>
            <p:ph idx="1"/>
          </p:nvPr>
        </p:nvPicPr>
        <p:blipFill>
          <a:blip r:embed="rId3"/>
          <a:stretch>
            <a:fillRect/>
          </a:stretch>
        </p:blipFill>
        <p:spPr>
          <a:xfrm>
            <a:off x="1240971" y="2311400"/>
            <a:ext cx="6588579" cy="2235200"/>
          </a:xfrm>
          <a:prstGeom prst="rect">
            <a:avLst/>
          </a:prstGeom>
        </p:spPr>
      </p:pic>
    </p:spTree>
    <p:extLst>
      <p:ext uri="{BB962C8B-B14F-4D97-AF65-F5344CB8AC3E}">
        <p14:creationId xmlns:p14="http://schemas.microsoft.com/office/powerpoint/2010/main" val="358398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DHHR Budget by Funding Source SFY2023</a:t>
            </a:r>
          </a:p>
        </p:txBody>
      </p:sp>
      <p:sp>
        <p:nvSpPr>
          <p:cNvPr id="3" name="TextBox 2">
            <a:extLst>
              <a:ext uri="{FF2B5EF4-FFF2-40B4-BE49-F238E27FC236}">
                <a16:creationId xmlns:a16="http://schemas.microsoft.com/office/drawing/2014/main" id="{9D0847E5-56AE-400D-8A03-BE5038ED6B94}"/>
              </a:ext>
            </a:extLst>
          </p:cNvPr>
          <p:cNvSpPr txBox="1"/>
          <p:nvPr/>
        </p:nvSpPr>
        <p:spPr>
          <a:xfrm>
            <a:off x="579657" y="5850677"/>
            <a:ext cx="5244353" cy="230832"/>
          </a:xfrm>
          <a:prstGeom prst="rect">
            <a:avLst/>
          </a:prstGeom>
          <a:noFill/>
        </p:spPr>
        <p:txBody>
          <a:bodyPr wrap="square" rtlCol="0">
            <a:spAutoFit/>
          </a:bodyPr>
          <a:lstStyle/>
          <a:p>
            <a:r>
              <a:rPr lang="en-US" sz="900" dirty="0"/>
              <a:t>Special Revenue excludes duplication</a:t>
            </a:r>
          </a:p>
        </p:txBody>
      </p:sp>
      <p:sp>
        <p:nvSpPr>
          <p:cNvPr id="6" name="Slide Number Placeholder 3">
            <a:extLst>
              <a:ext uri="{FF2B5EF4-FFF2-40B4-BE49-F238E27FC236}">
                <a16:creationId xmlns:a16="http://schemas.microsoft.com/office/drawing/2014/main" id="{0029AEAC-A413-42F1-8CAD-37CD67E09391}"/>
              </a:ext>
            </a:extLst>
          </p:cNvPr>
          <p:cNvSpPr>
            <a:spLocks noGrp="1"/>
          </p:cNvSpPr>
          <p:nvPr>
            <p:ph type="sldNum" sz="quarter" idx="10"/>
          </p:nvPr>
        </p:nvSpPr>
        <p:spPr>
          <a:xfrm>
            <a:off x="8337550" y="6356350"/>
            <a:ext cx="349250" cy="171450"/>
          </a:xfrm>
        </p:spPr>
        <p:txBody>
          <a:bodyPr/>
          <a:lstStyle/>
          <a:p>
            <a:pPr>
              <a:defRPr/>
            </a:pPr>
            <a:fld id="{D70591D3-6927-4132-9D80-5F524B8E5787}" type="slidenum">
              <a:rPr lang="en-US" altLang="en-US" smtClean="0"/>
              <a:pPr>
                <a:defRPr/>
              </a:pPr>
              <a:t>14</a:t>
            </a:fld>
            <a:endParaRPr lang="en-US" altLang="en-US" dirty="0"/>
          </a:p>
        </p:txBody>
      </p:sp>
      <p:graphicFrame>
        <p:nvGraphicFramePr>
          <p:cNvPr id="7" name="Chart 6">
            <a:extLst>
              <a:ext uri="{FF2B5EF4-FFF2-40B4-BE49-F238E27FC236}">
                <a16:creationId xmlns:a16="http://schemas.microsoft.com/office/drawing/2014/main" id="{718DA572-57BC-4EFC-83BC-1E2DE8E627B5}"/>
              </a:ext>
            </a:extLst>
          </p:cNvPr>
          <p:cNvGraphicFramePr>
            <a:graphicFrameLocks/>
          </p:cNvGraphicFramePr>
          <p:nvPr>
            <p:extLst>
              <p:ext uri="{D42A27DB-BD31-4B8C-83A1-F6EECF244321}">
                <p14:modId xmlns:p14="http://schemas.microsoft.com/office/powerpoint/2010/main" val="611047444"/>
              </p:ext>
            </p:extLst>
          </p:nvPr>
        </p:nvGraphicFramePr>
        <p:xfrm>
          <a:off x="424543" y="790575"/>
          <a:ext cx="8392886" cy="5276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893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DHHR Budget SFY2023</a:t>
            </a:r>
          </a:p>
        </p:txBody>
      </p:sp>
      <p:sp>
        <p:nvSpPr>
          <p:cNvPr id="3" name="TextBox 2">
            <a:extLst>
              <a:ext uri="{FF2B5EF4-FFF2-40B4-BE49-F238E27FC236}">
                <a16:creationId xmlns:a16="http://schemas.microsoft.com/office/drawing/2014/main" id="{9D0847E5-56AE-400D-8A03-BE5038ED6B94}"/>
              </a:ext>
            </a:extLst>
          </p:cNvPr>
          <p:cNvSpPr txBox="1"/>
          <p:nvPr/>
        </p:nvSpPr>
        <p:spPr>
          <a:xfrm>
            <a:off x="2061501" y="5896424"/>
            <a:ext cx="52443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Other includes:  Management Information Services, Human Resources Management, Administration (Finance and Operations), Inspector General, Secretary’s Office, Communications, General Counsel, Tiger Morton, Women’s Commission, Deaf and Hard of Hearing, Developmental Disabilities Council, Office of Drug Control Policy, Constituent Services, Center for Threat Preparedness</a:t>
            </a:r>
          </a:p>
        </p:txBody>
      </p:sp>
      <p:sp>
        <p:nvSpPr>
          <p:cNvPr id="6" name="Slide Number Placeholder 3">
            <a:extLst>
              <a:ext uri="{FF2B5EF4-FFF2-40B4-BE49-F238E27FC236}">
                <a16:creationId xmlns:a16="http://schemas.microsoft.com/office/drawing/2014/main" id="{89381D15-85C2-46BE-B3BC-B9885F60E0B5}"/>
              </a:ext>
            </a:extLst>
          </p:cNvPr>
          <p:cNvSpPr>
            <a:spLocks noGrp="1"/>
          </p:cNvSpPr>
          <p:nvPr>
            <p:ph type="sldNum" sz="quarter" idx="10"/>
          </p:nvPr>
        </p:nvSpPr>
        <p:spPr>
          <a:xfrm>
            <a:off x="8337550" y="6356350"/>
            <a:ext cx="349250" cy="171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91D3-6927-4132-9D80-5F524B8E5787}" type="slidenum">
              <a:rPr kumimoji="0" lang="en-US" altLang="en-US" sz="75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75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id="{DF86D8A7-6981-4432-8204-49B687561566}"/>
              </a:ext>
            </a:extLst>
          </p:cNvPr>
          <p:cNvGraphicFramePr>
            <a:graphicFrameLocks/>
          </p:cNvGraphicFramePr>
          <p:nvPr>
            <p:extLst>
              <p:ext uri="{D42A27DB-BD31-4B8C-83A1-F6EECF244321}">
                <p14:modId xmlns:p14="http://schemas.microsoft.com/office/powerpoint/2010/main" val="2166680424"/>
              </p:ext>
            </p:extLst>
          </p:nvPr>
        </p:nvGraphicFramePr>
        <p:xfrm>
          <a:off x="235192" y="952500"/>
          <a:ext cx="866388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563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B2DC-1655-4808-AAC1-B1A75A5053B6}"/>
              </a:ext>
            </a:extLst>
          </p:cNvPr>
          <p:cNvSpPr>
            <a:spLocks noGrp="1"/>
          </p:cNvSpPr>
          <p:nvPr>
            <p:ph type="title"/>
          </p:nvPr>
        </p:nvSpPr>
        <p:spPr/>
        <p:txBody>
          <a:bodyPr/>
          <a:lstStyle/>
          <a:p>
            <a:r>
              <a:rPr lang="en-US" sz="3200" dirty="0"/>
              <a:t>SFY 2023 Improvements</a:t>
            </a:r>
          </a:p>
        </p:txBody>
      </p:sp>
      <p:sp>
        <p:nvSpPr>
          <p:cNvPr id="4" name="Slide Number Placeholder 3">
            <a:extLst>
              <a:ext uri="{FF2B5EF4-FFF2-40B4-BE49-F238E27FC236}">
                <a16:creationId xmlns:a16="http://schemas.microsoft.com/office/drawing/2014/main" id="{EF687EB1-047A-4B49-B86E-8C57C6A797E6}"/>
              </a:ext>
            </a:extLst>
          </p:cNvPr>
          <p:cNvSpPr>
            <a:spLocks noGrp="1"/>
          </p:cNvSpPr>
          <p:nvPr>
            <p:ph type="sldNum" sz="quarter" idx="10"/>
          </p:nvPr>
        </p:nvSpPr>
        <p:spPr/>
        <p:txBody>
          <a:bodyPr/>
          <a:lstStyle/>
          <a:p>
            <a:pPr>
              <a:defRPr/>
            </a:pPr>
            <a:fld id="{D70591D3-6927-4132-9D80-5F524B8E5787}" type="slidenum">
              <a:rPr lang="en-US" altLang="en-US" smtClean="0"/>
              <a:pPr>
                <a:defRPr/>
              </a:pPr>
              <a:t>16</a:t>
            </a:fld>
            <a:endParaRPr lang="en-US" altLang="en-US"/>
          </a:p>
        </p:txBody>
      </p:sp>
      <p:pic>
        <p:nvPicPr>
          <p:cNvPr id="6" name="Content Placeholder 5">
            <a:extLst>
              <a:ext uri="{FF2B5EF4-FFF2-40B4-BE49-F238E27FC236}">
                <a16:creationId xmlns:a16="http://schemas.microsoft.com/office/drawing/2014/main" id="{660182B0-5F2C-4A1C-92D1-25B090A7007B}"/>
              </a:ext>
            </a:extLst>
          </p:cNvPr>
          <p:cNvPicPr>
            <a:picLocks noGrp="1" noChangeAspect="1"/>
          </p:cNvPicPr>
          <p:nvPr>
            <p:ph idx="1"/>
          </p:nvPr>
        </p:nvPicPr>
        <p:blipFill>
          <a:blip r:embed="rId3"/>
          <a:stretch>
            <a:fillRect/>
          </a:stretch>
        </p:blipFill>
        <p:spPr>
          <a:xfrm>
            <a:off x="1114425" y="2228850"/>
            <a:ext cx="6915150" cy="2651759"/>
          </a:xfrm>
          <a:prstGeom prst="rect">
            <a:avLst/>
          </a:prstGeom>
        </p:spPr>
      </p:pic>
    </p:spTree>
    <p:extLst>
      <p:ext uri="{BB962C8B-B14F-4D97-AF65-F5344CB8AC3E}">
        <p14:creationId xmlns:p14="http://schemas.microsoft.com/office/powerpoint/2010/main" val="2070322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Bureau for Medical Services</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17</a:t>
            </a:fld>
            <a:endParaRPr lang="en-US" altLang="en-US" dirty="0">
              <a:solidFill>
                <a:prstClr val="black"/>
              </a:solidFill>
              <a:latin typeface="Calibri" pitchFamily="34" charset="0"/>
              <a:ea typeface="MS PGothic" pitchFamily="34" charset="-128"/>
            </a:endParaRPr>
          </a:p>
        </p:txBody>
      </p:sp>
      <p:sp>
        <p:nvSpPr>
          <p:cNvPr id="5" name="TextBox 4">
            <a:extLst>
              <a:ext uri="{FF2B5EF4-FFF2-40B4-BE49-F238E27FC236}">
                <a16:creationId xmlns:a16="http://schemas.microsoft.com/office/drawing/2014/main" id="{CE18F459-6C6A-4594-B685-6C2B96EDED04}"/>
              </a:ext>
            </a:extLst>
          </p:cNvPr>
          <p:cNvSpPr txBox="1"/>
          <p:nvPr/>
        </p:nvSpPr>
        <p:spPr>
          <a:xfrm>
            <a:off x="580768" y="5838698"/>
            <a:ext cx="7982464" cy="553998"/>
          </a:xfrm>
          <a:prstGeom prst="rect">
            <a:avLst/>
          </a:prstGeom>
          <a:noFill/>
        </p:spPr>
        <p:txBody>
          <a:bodyPr wrap="square" rtlCol="0">
            <a:spAutoFit/>
          </a:bodyPr>
          <a:lstStyle/>
          <a:p>
            <a:endParaRPr lang="en-US" sz="825" dirty="0"/>
          </a:p>
          <a:p>
            <a:r>
              <a:rPr lang="en-US" sz="825" dirty="0"/>
              <a:t>Federal revenue represents spending authority appropriation – Amount authorized to spend if federal awards and expenditures occur as estimated.</a:t>
            </a:r>
          </a:p>
          <a:p>
            <a:endParaRPr lang="en-US" sz="1350" dirty="0"/>
          </a:p>
        </p:txBody>
      </p:sp>
      <p:pic>
        <p:nvPicPr>
          <p:cNvPr id="7" name="Content Placeholder 6">
            <a:extLst>
              <a:ext uri="{FF2B5EF4-FFF2-40B4-BE49-F238E27FC236}">
                <a16:creationId xmlns:a16="http://schemas.microsoft.com/office/drawing/2014/main" id="{4371D741-3FDD-493C-BD73-D872B6856438}"/>
              </a:ext>
            </a:extLst>
          </p:cNvPr>
          <p:cNvPicPr>
            <a:picLocks noGrp="1" noChangeAspect="1"/>
          </p:cNvPicPr>
          <p:nvPr>
            <p:ph idx="1"/>
          </p:nvPr>
        </p:nvPicPr>
        <p:blipFill>
          <a:blip r:embed="rId3"/>
          <a:stretch>
            <a:fillRect/>
          </a:stretch>
        </p:blipFill>
        <p:spPr>
          <a:xfrm>
            <a:off x="457200" y="971550"/>
            <a:ext cx="8229600" cy="4867148"/>
          </a:xfrm>
          <a:prstGeom prst="rect">
            <a:avLst/>
          </a:prstGeom>
        </p:spPr>
      </p:pic>
    </p:spTree>
    <p:extLst>
      <p:ext uri="{BB962C8B-B14F-4D97-AF65-F5344CB8AC3E}">
        <p14:creationId xmlns:p14="http://schemas.microsoft.com/office/powerpoint/2010/main" val="151610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476E-5333-407B-934C-99E5D3D6DBF2}"/>
              </a:ext>
            </a:extLst>
          </p:cNvPr>
          <p:cNvSpPr>
            <a:spLocks noGrp="1"/>
          </p:cNvSpPr>
          <p:nvPr>
            <p:ph type="title"/>
          </p:nvPr>
        </p:nvSpPr>
        <p:spPr/>
        <p:txBody>
          <a:bodyPr/>
          <a:lstStyle/>
          <a:p>
            <a:r>
              <a:rPr lang="en-US" sz="3200" dirty="0"/>
              <a:t>Overview of Medicaid Budget</a:t>
            </a:r>
          </a:p>
        </p:txBody>
      </p:sp>
      <p:sp>
        <p:nvSpPr>
          <p:cNvPr id="3" name="Content Placeholder 2">
            <a:extLst>
              <a:ext uri="{FF2B5EF4-FFF2-40B4-BE49-F238E27FC236}">
                <a16:creationId xmlns:a16="http://schemas.microsoft.com/office/drawing/2014/main" id="{151A83F3-DA26-419A-A1D3-51F8653B033B}"/>
              </a:ext>
            </a:extLst>
          </p:cNvPr>
          <p:cNvSpPr>
            <a:spLocks noGrp="1"/>
          </p:cNvSpPr>
          <p:nvPr>
            <p:ph idx="1"/>
          </p:nvPr>
        </p:nvSpPr>
        <p:spPr>
          <a:xfrm>
            <a:off x="283335" y="971549"/>
            <a:ext cx="8676420" cy="5656261"/>
          </a:xfrm>
        </p:spPr>
        <p:txBody>
          <a:bodyPr>
            <a:noAutofit/>
          </a:bodyPr>
          <a:lstStyle/>
          <a:p>
            <a:pPr marL="971550" lvl="3" indent="-514350">
              <a:buFont typeface="+mj-lt"/>
              <a:buAutoNum type="arabicPeriod"/>
            </a:pPr>
            <a:r>
              <a:rPr lang="en-US" sz="2800" b="0" dirty="0"/>
              <a:t>Largest portion of DHHR budget</a:t>
            </a:r>
          </a:p>
          <a:p>
            <a:pPr marL="971550" lvl="3" indent="-514350">
              <a:buFont typeface="+mj-lt"/>
              <a:buAutoNum type="arabicPeriod"/>
            </a:pPr>
            <a:r>
              <a:rPr lang="en-US" sz="2800" dirty="0"/>
              <a:t>Federally funded with traditional, expansion, and administrative match rates</a:t>
            </a:r>
          </a:p>
          <a:p>
            <a:pPr marL="971550" lvl="3" indent="-514350">
              <a:buFont typeface="+mj-lt"/>
              <a:buAutoNum type="arabicPeriod"/>
            </a:pPr>
            <a:r>
              <a:rPr lang="en-US" sz="2800" dirty="0"/>
              <a:t>With savings, the Justice Administration has been able to:</a:t>
            </a:r>
            <a:endParaRPr lang="en-US" sz="2800" b="0" dirty="0"/>
          </a:p>
          <a:p>
            <a:pPr marL="1374775" lvl="4" indent="-460375">
              <a:buFont typeface="+mj-lt"/>
              <a:buAutoNum type="alphaLcParenR"/>
            </a:pPr>
            <a:r>
              <a:rPr lang="en-US" sz="2400" dirty="0"/>
              <a:t>Increase rates for multitude of providers</a:t>
            </a:r>
          </a:p>
          <a:p>
            <a:pPr marL="1374775" lvl="4" indent="-460375">
              <a:buFont typeface="+mj-lt"/>
              <a:buAutoNum type="alphaLcParenR"/>
            </a:pPr>
            <a:r>
              <a:rPr lang="en-US" sz="2400" dirty="0"/>
              <a:t>Provide funding to hospitals through Save Our Care</a:t>
            </a:r>
            <a:endParaRPr lang="en-US" sz="2400" b="0" dirty="0"/>
          </a:p>
        </p:txBody>
      </p:sp>
      <p:sp>
        <p:nvSpPr>
          <p:cNvPr id="4" name="Slide Number Placeholder 3">
            <a:extLst>
              <a:ext uri="{FF2B5EF4-FFF2-40B4-BE49-F238E27FC236}">
                <a16:creationId xmlns:a16="http://schemas.microsoft.com/office/drawing/2014/main" id="{6754A8F5-0E1E-4FB9-ABA9-D7EF7A03FA6A}"/>
              </a:ext>
            </a:extLst>
          </p:cNvPr>
          <p:cNvSpPr>
            <a:spLocks noGrp="1"/>
          </p:cNvSpPr>
          <p:nvPr>
            <p:ph type="sldNum" sz="quarter" idx="10"/>
          </p:nvPr>
        </p:nvSpPr>
        <p:spPr/>
        <p:txBody>
          <a:bodyPr/>
          <a:lstStyle/>
          <a:p>
            <a:pPr>
              <a:defRPr/>
            </a:pPr>
            <a:fld id="{D70591D3-6927-4132-9D80-5F524B8E5787}" type="slidenum">
              <a:rPr lang="en-US" altLang="en-US" smtClean="0"/>
              <a:pPr>
                <a:defRPr/>
              </a:pPr>
              <a:t>18</a:t>
            </a:fld>
            <a:endParaRPr lang="en-US" altLang="en-US"/>
          </a:p>
        </p:txBody>
      </p:sp>
    </p:spTree>
    <p:extLst>
      <p:ext uri="{BB962C8B-B14F-4D97-AF65-F5344CB8AC3E}">
        <p14:creationId xmlns:p14="http://schemas.microsoft.com/office/powerpoint/2010/main" val="48758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476E-5333-407B-934C-99E5D3D6DBF2}"/>
              </a:ext>
            </a:extLst>
          </p:cNvPr>
          <p:cNvSpPr>
            <a:spLocks noGrp="1"/>
          </p:cNvSpPr>
          <p:nvPr>
            <p:ph type="title"/>
          </p:nvPr>
        </p:nvSpPr>
        <p:spPr>
          <a:xfrm>
            <a:off x="206912" y="230190"/>
            <a:ext cx="7594358" cy="461111"/>
          </a:xfrm>
        </p:spPr>
        <p:txBody>
          <a:bodyPr/>
          <a:lstStyle/>
          <a:p>
            <a:r>
              <a:rPr lang="en-US" sz="3200" dirty="0"/>
              <a:t>Medicaid Six-Year Plan</a:t>
            </a:r>
          </a:p>
        </p:txBody>
      </p:sp>
      <p:sp>
        <p:nvSpPr>
          <p:cNvPr id="4" name="Slide Number Placeholder 3">
            <a:extLst>
              <a:ext uri="{FF2B5EF4-FFF2-40B4-BE49-F238E27FC236}">
                <a16:creationId xmlns:a16="http://schemas.microsoft.com/office/drawing/2014/main" id="{6754A8F5-0E1E-4FB9-ABA9-D7EF7A03FA6A}"/>
              </a:ext>
            </a:extLst>
          </p:cNvPr>
          <p:cNvSpPr>
            <a:spLocks noGrp="1"/>
          </p:cNvSpPr>
          <p:nvPr>
            <p:ph type="sldNum" sz="quarter" idx="10"/>
          </p:nvPr>
        </p:nvSpPr>
        <p:spPr/>
        <p:txBody>
          <a:bodyPr/>
          <a:lstStyle/>
          <a:p>
            <a:pPr>
              <a:defRPr/>
            </a:pPr>
            <a:fld id="{D70591D3-6927-4132-9D80-5F524B8E5787}" type="slidenum">
              <a:rPr lang="en-US" altLang="en-US" smtClean="0"/>
              <a:pPr>
                <a:defRPr/>
              </a:pPr>
              <a:t>19</a:t>
            </a:fld>
            <a:endParaRPr lang="en-US" altLang="en-US"/>
          </a:p>
        </p:txBody>
      </p:sp>
      <p:sp>
        <p:nvSpPr>
          <p:cNvPr id="7" name="TextBox 6">
            <a:extLst>
              <a:ext uri="{FF2B5EF4-FFF2-40B4-BE49-F238E27FC236}">
                <a16:creationId xmlns:a16="http://schemas.microsoft.com/office/drawing/2014/main" id="{6E1F62FC-402D-4D3F-BEBA-5DD7837CFEB6}"/>
              </a:ext>
            </a:extLst>
          </p:cNvPr>
          <p:cNvSpPr txBox="1"/>
          <p:nvPr/>
        </p:nvSpPr>
        <p:spPr>
          <a:xfrm>
            <a:off x="521594" y="4848896"/>
            <a:ext cx="8081493" cy="1477328"/>
          </a:xfrm>
          <a:prstGeom prst="rect">
            <a:avLst/>
          </a:prstGeom>
          <a:noFill/>
        </p:spPr>
        <p:txBody>
          <a:bodyPr wrap="square" rtlCol="0">
            <a:spAutoFit/>
          </a:bodyPr>
          <a:lstStyle/>
          <a:p>
            <a:r>
              <a:rPr lang="en-US" dirty="0"/>
              <a:t>Reasons for Medicaid Surplus</a:t>
            </a:r>
          </a:p>
          <a:p>
            <a:pPr marL="342900" indent="-342900">
              <a:buFont typeface="+mj-lt"/>
              <a:buAutoNum type="arabicPeriod"/>
            </a:pPr>
            <a:r>
              <a:rPr lang="en-US" dirty="0"/>
              <a:t>Increased federal match of approximately $50M per quarter.  Currently, the 6.2% federal pandemic match will be available through end of SFY2022.</a:t>
            </a:r>
          </a:p>
          <a:p>
            <a:pPr marL="342900" indent="-342900">
              <a:buFont typeface="+mj-lt"/>
              <a:buAutoNum type="arabicPeriod"/>
            </a:pPr>
            <a:r>
              <a:rPr lang="en-US" dirty="0"/>
              <a:t>Decreased utilization during pandemic.</a:t>
            </a:r>
          </a:p>
          <a:p>
            <a:pPr marL="342900" indent="-342900">
              <a:buFont typeface="+mj-lt"/>
              <a:buAutoNum type="arabicPeriod"/>
            </a:pPr>
            <a:r>
              <a:rPr lang="en-US" dirty="0"/>
              <a:t>Long-term budget management to ensure solvency.</a:t>
            </a:r>
          </a:p>
        </p:txBody>
      </p:sp>
      <p:pic>
        <p:nvPicPr>
          <p:cNvPr id="8" name="Content Placeholder 7">
            <a:extLst>
              <a:ext uri="{FF2B5EF4-FFF2-40B4-BE49-F238E27FC236}">
                <a16:creationId xmlns:a16="http://schemas.microsoft.com/office/drawing/2014/main" id="{30F86418-0CBD-4FC6-B759-53CC081199C2}"/>
              </a:ext>
            </a:extLst>
          </p:cNvPr>
          <p:cNvPicPr>
            <a:picLocks noGrp="1" noChangeAspect="1"/>
          </p:cNvPicPr>
          <p:nvPr>
            <p:ph idx="1"/>
          </p:nvPr>
        </p:nvPicPr>
        <p:blipFill>
          <a:blip r:embed="rId3"/>
          <a:stretch>
            <a:fillRect/>
          </a:stretch>
        </p:blipFill>
        <p:spPr>
          <a:xfrm>
            <a:off x="743193" y="1280160"/>
            <a:ext cx="7594358" cy="2903220"/>
          </a:xfrm>
          <a:prstGeom prst="rect">
            <a:avLst/>
          </a:prstGeom>
        </p:spPr>
      </p:pic>
    </p:spTree>
    <p:extLst>
      <p:ext uri="{BB962C8B-B14F-4D97-AF65-F5344CB8AC3E}">
        <p14:creationId xmlns:p14="http://schemas.microsoft.com/office/powerpoint/2010/main" val="298985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80576" y="299980"/>
            <a:ext cx="5695950" cy="345281"/>
          </a:xfrm>
        </p:spPr>
        <p:txBody>
          <a:bodyPr/>
          <a:lstStyle/>
          <a:p>
            <a:r>
              <a:rPr lang="en-US" altLang="en-US" sz="3200" dirty="0"/>
              <a:t>DHHR Mission Statement</a:t>
            </a:r>
          </a:p>
        </p:txBody>
      </p:sp>
      <p:sp>
        <p:nvSpPr>
          <p:cNvPr id="16387" name="Content Placeholder 2"/>
          <p:cNvSpPr>
            <a:spLocks noGrp="1"/>
          </p:cNvSpPr>
          <p:nvPr>
            <p:ph idx="1"/>
          </p:nvPr>
        </p:nvSpPr>
        <p:spPr>
          <a:xfrm>
            <a:off x="620829" y="1200150"/>
            <a:ext cx="7716720" cy="3824288"/>
          </a:xfrm>
        </p:spPr>
        <p:txBody>
          <a:bodyPr>
            <a:normAutofit/>
          </a:bodyPr>
          <a:lstStyle/>
          <a:p>
            <a:pPr marL="52388" defTabSz="685800" eaLnBrk="1" hangingPunct="1">
              <a:buSzPct val="76000"/>
            </a:pPr>
            <a:r>
              <a:rPr lang="en-US" altLang="en-US" sz="2400" b="0" dirty="0"/>
              <a:t>The mission of the West Virginia Department of Health and Human Resources (DHHR) is to promote, protect, manage, and provide appropriate health and human services for our residents to improve their health, well-being, and quality of life.</a:t>
            </a: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ea typeface="MS PGothic" pitchFamily="34" charset="-128"/>
              </a:defRPr>
            </a:lvl1pPr>
            <a:lvl2pPr marL="557213" indent="-214313" eaLnBrk="0" hangingPunct="0">
              <a:spcBef>
                <a:spcPct val="20000"/>
              </a:spcBef>
              <a:buFont typeface="Arial" charset="0"/>
              <a:buChar char="–"/>
              <a:defRPr sz="2100">
                <a:solidFill>
                  <a:schemeClr val="tx1"/>
                </a:solidFill>
                <a:latin typeface="Calibri" pitchFamily="34" charset="0"/>
                <a:ea typeface="MS PGothic" pitchFamily="34" charset="-128"/>
              </a:defRPr>
            </a:lvl2pPr>
            <a:lvl3pPr marL="857250" indent="-171450" eaLnBrk="0" hangingPunct="0">
              <a:spcBef>
                <a:spcPct val="20000"/>
              </a:spcBef>
              <a:buFont typeface="Arial" charset="0"/>
              <a:buChar char="•"/>
              <a:defRPr sz="1800">
                <a:solidFill>
                  <a:schemeClr val="tx1"/>
                </a:solidFill>
                <a:latin typeface="Calibri" pitchFamily="34" charset="0"/>
                <a:ea typeface="MS PGothic" pitchFamily="34" charset="-128"/>
              </a:defRPr>
            </a:lvl3pPr>
            <a:lvl4pPr marL="1200150" indent="-171450" eaLnBrk="0" hangingPunct="0">
              <a:spcBef>
                <a:spcPct val="20000"/>
              </a:spcBef>
              <a:buFont typeface="Arial" charset="0"/>
              <a:buChar char="–"/>
              <a:defRPr sz="1500">
                <a:solidFill>
                  <a:schemeClr val="tx1"/>
                </a:solidFill>
                <a:latin typeface="Calibri" pitchFamily="34" charset="0"/>
                <a:ea typeface="MS PGothic" pitchFamily="34" charset="-128"/>
              </a:defRPr>
            </a:lvl4pPr>
            <a:lvl5pPr marL="1543050" indent="-171450" eaLnBrk="0" hangingPunct="0">
              <a:spcBef>
                <a:spcPct val="20000"/>
              </a:spcBef>
              <a:buFont typeface="Arial" charset="0"/>
              <a:buChar char="»"/>
              <a:defRPr sz="1500">
                <a:solidFill>
                  <a:schemeClr val="tx1"/>
                </a:solidFill>
                <a:latin typeface="Calibri" pitchFamily="34" charset="0"/>
                <a:ea typeface="MS PGothic" pitchFamily="34" charset="-128"/>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9pPr>
          </a:lstStyle>
          <a:p>
            <a:pPr defTabSz="342900" eaLnBrk="1" fontAlgn="base" hangingPunct="1">
              <a:spcBef>
                <a:spcPct val="0"/>
              </a:spcBef>
              <a:spcAft>
                <a:spcPct val="0"/>
              </a:spcAft>
              <a:buNone/>
            </a:pPr>
            <a:fld id="{A79644F8-D0E6-44E9-91E3-FCFA96EA61B1}" type="slidenum">
              <a:rPr lang="en-US" altLang="en-US" sz="750">
                <a:solidFill>
                  <a:prstClr val="black"/>
                </a:solidFill>
              </a:rPr>
              <a:pPr defTabSz="342900" eaLnBrk="1" fontAlgn="base" hangingPunct="1">
                <a:spcBef>
                  <a:spcPct val="0"/>
                </a:spcBef>
                <a:spcAft>
                  <a:spcPct val="0"/>
                </a:spcAft>
                <a:buNone/>
              </a:pPr>
              <a:t>2</a:t>
            </a:fld>
            <a:endParaRPr lang="en-US" altLang="en-US" sz="750" dirty="0">
              <a:solidFill>
                <a:prstClr val="black"/>
              </a:solidFill>
            </a:endParaRPr>
          </a:p>
        </p:txBody>
      </p:sp>
      <p:pic>
        <p:nvPicPr>
          <p:cNvPr id="3" name="Picture 2">
            <a:extLst>
              <a:ext uri="{FF2B5EF4-FFF2-40B4-BE49-F238E27FC236}">
                <a16:creationId xmlns:a16="http://schemas.microsoft.com/office/drawing/2014/main" id="{B17B4683-A791-4C90-A8BE-F7717C0EA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232" y="3112294"/>
            <a:ext cx="5431536" cy="3328416"/>
          </a:xfrm>
          <a:prstGeom prst="rect">
            <a:avLst/>
          </a:prstGeom>
        </p:spPr>
      </p:pic>
    </p:spTree>
    <p:extLst>
      <p:ext uri="{BB962C8B-B14F-4D97-AF65-F5344CB8AC3E}">
        <p14:creationId xmlns:p14="http://schemas.microsoft.com/office/powerpoint/2010/main" val="358836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C6D6-532A-4CE8-8FDE-AF1FBC27FCFA}"/>
              </a:ext>
            </a:extLst>
          </p:cNvPr>
          <p:cNvSpPr>
            <a:spLocks noGrp="1"/>
          </p:cNvSpPr>
          <p:nvPr>
            <p:ph type="title"/>
          </p:nvPr>
        </p:nvSpPr>
        <p:spPr/>
        <p:txBody>
          <a:bodyPr/>
          <a:lstStyle/>
          <a:p>
            <a:r>
              <a:rPr lang="en-US" sz="3400" dirty="0"/>
              <a:t>Medicaid Budgetary Drivers and Risks</a:t>
            </a:r>
          </a:p>
        </p:txBody>
      </p:sp>
      <p:sp>
        <p:nvSpPr>
          <p:cNvPr id="4" name="Slide Number Placeholder 3">
            <a:extLst>
              <a:ext uri="{FF2B5EF4-FFF2-40B4-BE49-F238E27FC236}">
                <a16:creationId xmlns:a16="http://schemas.microsoft.com/office/drawing/2014/main" id="{E66B6D35-D0E0-4CFC-A750-C027F9AE220C}"/>
              </a:ext>
            </a:extLst>
          </p:cNvPr>
          <p:cNvSpPr>
            <a:spLocks noGrp="1"/>
          </p:cNvSpPr>
          <p:nvPr>
            <p:ph type="sldNum" sz="quarter" idx="10"/>
          </p:nvPr>
        </p:nvSpPr>
        <p:spPr/>
        <p:txBody>
          <a:bodyPr/>
          <a:lstStyle/>
          <a:p>
            <a:pPr>
              <a:defRPr/>
            </a:pPr>
            <a:fld id="{D70591D3-6927-4132-9D80-5F524B8E5787}" type="slidenum">
              <a:rPr lang="en-US" altLang="en-US" smtClean="0"/>
              <a:pPr>
                <a:defRPr/>
              </a:pPr>
              <a:t>20</a:t>
            </a:fld>
            <a:endParaRPr lang="en-US" altLang="en-US"/>
          </a:p>
        </p:txBody>
      </p:sp>
      <p:sp>
        <p:nvSpPr>
          <p:cNvPr id="6" name="Content Placeholder 2">
            <a:extLst>
              <a:ext uri="{FF2B5EF4-FFF2-40B4-BE49-F238E27FC236}">
                <a16:creationId xmlns:a16="http://schemas.microsoft.com/office/drawing/2014/main" id="{3EF070F7-DFE1-4E2A-BD86-893C71FAF8C6}"/>
              </a:ext>
            </a:extLst>
          </p:cNvPr>
          <p:cNvSpPr>
            <a:spLocks noGrp="1"/>
          </p:cNvSpPr>
          <p:nvPr>
            <p:ph idx="1"/>
          </p:nvPr>
        </p:nvSpPr>
        <p:spPr bwMode="auto">
          <a:xfrm>
            <a:off x="457200" y="971550"/>
            <a:ext cx="82296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342900" rtl="0" eaLnBrk="0" fontAlgn="base" hangingPunct="0">
              <a:spcBef>
                <a:spcPct val="20000"/>
              </a:spcBef>
              <a:spcAft>
                <a:spcPct val="0"/>
              </a:spcAft>
              <a:buFontTx/>
              <a:buNone/>
              <a:defRPr sz="1800" b="1" kern="1200" cap="none">
                <a:solidFill>
                  <a:schemeClr val="tx1"/>
                </a:solidFill>
                <a:latin typeface="+mn-lt"/>
                <a:ea typeface="MS PGothic" pitchFamily="34" charset="-128"/>
                <a:cs typeface="+mn-cs"/>
              </a:defRPr>
            </a:lvl1pPr>
            <a:lvl2pPr marL="0" indent="0" algn="l" defTabSz="342900" rtl="0" eaLnBrk="0" fontAlgn="base" hangingPunct="0">
              <a:spcBef>
                <a:spcPct val="20000"/>
              </a:spcBef>
              <a:spcAft>
                <a:spcPct val="0"/>
              </a:spcAft>
              <a:buFontTx/>
              <a:buNone/>
              <a:defRPr sz="1800" kern="1200">
                <a:solidFill>
                  <a:schemeClr val="tx1"/>
                </a:solidFill>
                <a:latin typeface="+mn-lt"/>
                <a:ea typeface="MS PGothic" pitchFamily="34" charset="-128"/>
                <a:cs typeface="+mn-cs"/>
              </a:defRPr>
            </a:lvl2pPr>
            <a:lvl3pPr marL="171450" indent="-171450" algn="l" defTabSz="342900" rtl="0" eaLnBrk="0" fontAlgn="base" hangingPunct="0">
              <a:spcBef>
                <a:spcPct val="20000"/>
              </a:spcBef>
              <a:spcAft>
                <a:spcPct val="0"/>
              </a:spcAft>
              <a:buSzPct val="100000"/>
              <a:buFont typeface="Wingdings" charset="2"/>
              <a:buChar char="§"/>
              <a:tabLst/>
              <a:defRPr sz="1800" kern="1200">
                <a:solidFill>
                  <a:schemeClr val="tx1"/>
                </a:solidFill>
                <a:latin typeface="+mn-lt"/>
                <a:ea typeface="MS PGothic" pitchFamily="34" charset="-128"/>
                <a:cs typeface="+mn-cs"/>
              </a:defRPr>
            </a:lvl3pPr>
            <a:lvl4pPr marL="342900" indent="-171450" algn="l" defTabSz="342900" rtl="0" eaLnBrk="0" fontAlgn="base" hangingPunct="0">
              <a:spcBef>
                <a:spcPct val="20000"/>
              </a:spcBef>
              <a:spcAft>
                <a:spcPct val="0"/>
              </a:spcAft>
              <a:buFont typeface="Wingdings" charset="2"/>
              <a:buChar char="§"/>
              <a:defRPr sz="1800" kern="1200">
                <a:solidFill>
                  <a:schemeClr val="tx1"/>
                </a:solidFill>
                <a:latin typeface="+mn-lt"/>
                <a:ea typeface="MS PGothic" pitchFamily="34" charset="-128"/>
                <a:cs typeface="+mn-cs"/>
              </a:defRPr>
            </a:lvl4pPr>
            <a:lvl5pPr marL="471488" indent="-171450" algn="l" defTabSz="342900" rtl="0" eaLnBrk="0" fontAlgn="base" hangingPunct="0">
              <a:spcBef>
                <a:spcPct val="20000"/>
              </a:spcBef>
              <a:spcAft>
                <a:spcPct val="0"/>
              </a:spcAft>
              <a:buFont typeface="Wingdings" charset="2"/>
              <a:buChar char="§"/>
              <a:defRPr sz="18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628650" lvl="2" indent="-457200">
              <a:buFont typeface="+mj-lt"/>
              <a:buAutoNum type="arabicPeriod"/>
            </a:pPr>
            <a:r>
              <a:rPr lang="en-US" sz="2800" dirty="0"/>
              <a:t>Increase in medical claims due to Covid-19 Public Health Emergency </a:t>
            </a:r>
          </a:p>
          <a:p>
            <a:pPr marL="628650" lvl="2" indent="-457200">
              <a:buFont typeface="+mj-lt"/>
              <a:buAutoNum type="arabicPeriod"/>
            </a:pPr>
            <a:r>
              <a:rPr lang="en-US" sz="2800" dirty="0"/>
              <a:t>Increased enrollment</a:t>
            </a:r>
          </a:p>
          <a:p>
            <a:pPr marL="628650" lvl="2" indent="-457200">
              <a:buFont typeface="+mj-lt"/>
              <a:buAutoNum type="arabicPeriod"/>
            </a:pPr>
            <a:r>
              <a:rPr lang="en-US" sz="2800" dirty="0"/>
              <a:t>Policy decisions to increase payments to providers</a:t>
            </a:r>
          </a:p>
          <a:p>
            <a:pPr marL="628650" lvl="2" indent="-457200">
              <a:buFont typeface="+mj-lt"/>
              <a:buAutoNum type="arabicPeriod"/>
            </a:pPr>
            <a:r>
              <a:rPr lang="en-US" sz="2800" dirty="0"/>
              <a:t>Increased costs due to aging population </a:t>
            </a:r>
          </a:p>
          <a:p>
            <a:pPr marL="628650" lvl="2" indent="-457200">
              <a:buFont typeface="+mj-lt"/>
              <a:buAutoNum type="arabicPeriod"/>
            </a:pPr>
            <a:r>
              <a:rPr lang="en-US" sz="2800" dirty="0"/>
              <a:t>Drug epidemic </a:t>
            </a:r>
          </a:p>
          <a:p>
            <a:pPr marL="628650" lvl="2" indent="-457200">
              <a:buFont typeface="+mj-lt"/>
              <a:buAutoNum type="arabicPeriod"/>
            </a:pPr>
            <a:r>
              <a:rPr lang="en-US" sz="2800" dirty="0"/>
              <a:t>Risk of reduction or loss of federal matching funds once the PHE enhanced 6.2% FMAP is gone</a:t>
            </a:r>
          </a:p>
          <a:p>
            <a:pPr marL="628650" lvl="2" indent="-457200">
              <a:buFont typeface="+mj-lt"/>
              <a:buAutoNum type="arabicPeriod"/>
            </a:pPr>
            <a:r>
              <a:rPr lang="en-US" sz="2800" dirty="0"/>
              <a:t>Lawsuits/court orders to expand benefits/payments</a:t>
            </a:r>
          </a:p>
          <a:p>
            <a:pPr marL="628650" lvl="2" indent="-457200">
              <a:buFont typeface="+mj-lt"/>
              <a:buAutoNum type="arabicPeriod"/>
            </a:pPr>
            <a:r>
              <a:rPr lang="en-US" sz="2800" dirty="0"/>
              <a:t>Increased Rx costs due to new drugs entering market </a:t>
            </a:r>
          </a:p>
        </p:txBody>
      </p:sp>
    </p:spTree>
    <p:extLst>
      <p:ext uri="{BB962C8B-B14F-4D97-AF65-F5344CB8AC3E}">
        <p14:creationId xmlns:p14="http://schemas.microsoft.com/office/powerpoint/2010/main" val="2788235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92" y="1"/>
            <a:ext cx="7594358" cy="971549"/>
          </a:xfrm>
        </p:spPr>
        <p:txBody>
          <a:bodyPr/>
          <a:lstStyle/>
          <a:p>
            <a:r>
              <a:rPr lang="en-US" altLang="en-US" sz="2000" dirty="0"/>
              <a:t>Bureau for Children and Families</a:t>
            </a:r>
            <a:br>
              <a:rPr lang="en-US" altLang="en-US" sz="2000" dirty="0"/>
            </a:br>
            <a:r>
              <a:rPr lang="en-US" altLang="en-US" sz="2000" dirty="0"/>
              <a:t>(Bureau for Family Assistance/Bureau for Social Services)</a:t>
            </a:r>
            <a:endParaRPr lang="en-US" sz="2000" dirty="0"/>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6EE309E2-4A0D-45E8-A9D9-4D2D33238865}" type="slidenum">
              <a:rPr lang="en-US" altLang="en-US">
                <a:solidFill>
                  <a:prstClr val="black"/>
                </a:solidFill>
                <a:latin typeface="Calibri" panose="020F0502020204030204" pitchFamily="34" charset="0"/>
                <a:ea typeface="MS PGothic" panose="020B0600070205080204" pitchFamily="34" charset="-128"/>
              </a:rPr>
              <a:pPr defTabSz="257162" fontAlgn="base">
                <a:spcBef>
                  <a:spcPct val="0"/>
                </a:spcBef>
                <a:spcAft>
                  <a:spcPct val="0"/>
                </a:spcAft>
                <a:defRPr/>
              </a:pPr>
              <a:t>21</a:t>
            </a:fld>
            <a:endParaRPr lang="en-US" altLang="en-US">
              <a:solidFill>
                <a:prstClr val="black"/>
              </a:solidFill>
              <a:latin typeface="Calibri" panose="020F0502020204030204" pitchFamily="34" charset="0"/>
              <a:ea typeface="MS PGothic" panose="020B0600070205080204" pitchFamily="34" charset="-128"/>
            </a:endParaRPr>
          </a:p>
        </p:txBody>
      </p:sp>
      <p:sp>
        <p:nvSpPr>
          <p:cNvPr id="11" name="TextBox 10">
            <a:extLst>
              <a:ext uri="{FF2B5EF4-FFF2-40B4-BE49-F238E27FC236}">
                <a16:creationId xmlns:a16="http://schemas.microsoft.com/office/drawing/2014/main" id="{261A0D26-D3B6-42D4-84F5-9072CC1AED65}"/>
              </a:ext>
            </a:extLst>
          </p:cNvPr>
          <p:cNvSpPr txBox="1"/>
          <p:nvPr/>
        </p:nvSpPr>
        <p:spPr>
          <a:xfrm>
            <a:off x="525780" y="6049107"/>
            <a:ext cx="8092440" cy="219291"/>
          </a:xfrm>
          <a:prstGeom prst="rect">
            <a:avLst/>
          </a:prstGeom>
          <a:noFill/>
        </p:spPr>
        <p:txBody>
          <a:bodyPr wrap="square" rtlCol="0">
            <a:spAutoFit/>
          </a:bodyPr>
          <a:lstStyle/>
          <a:p>
            <a:r>
              <a:rPr lang="en-US" sz="825" dirty="0"/>
              <a:t>Federal revenue represents spending authority appropriation – Amount authorized to spend if federal awards and expenditures occur as estimated.</a:t>
            </a:r>
          </a:p>
        </p:txBody>
      </p:sp>
      <p:pic>
        <p:nvPicPr>
          <p:cNvPr id="9" name="Content Placeholder 8">
            <a:extLst>
              <a:ext uri="{FF2B5EF4-FFF2-40B4-BE49-F238E27FC236}">
                <a16:creationId xmlns:a16="http://schemas.microsoft.com/office/drawing/2014/main" id="{6C7B8A64-CBDA-4546-9B6D-D21C2F7D127E}"/>
              </a:ext>
            </a:extLst>
          </p:cNvPr>
          <p:cNvPicPr>
            <a:picLocks noGrp="1" noChangeAspect="1"/>
          </p:cNvPicPr>
          <p:nvPr>
            <p:ph idx="1"/>
          </p:nvPr>
        </p:nvPicPr>
        <p:blipFill>
          <a:blip r:embed="rId3"/>
          <a:stretch>
            <a:fillRect/>
          </a:stretch>
        </p:blipFill>
        <p:spPr>
          <a:xfrm>
            <a:off x="525781" y="971550"/>
            <a:ext cx="8092440" cy="4989605"/>
          </a:xfrm>
          <a:prstGeom prst="rect">
            <a:avLst/>
          </a:prstGeom>
        </p:spPr>
      </p:pic>
    </p:spTree>
    <p:extLst>
      <p:ext uri="{BB962C8B-B14F-4D97-AF65-F5344CB8AC3E}">
        <p14:creationId xmlns:p14="http://schemas.microsoft.com/office/powerpoint/2010/main" val="285548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184C-679D-4D6B-8983-4E4FC87F2D1D}"/>
              </a:ext>
            </a:extLst>
          </p:cNvPr>
          <p:cNvSpPr>
            <a:spLocks noGrp="1"/>
          </p:cNvSpPr>
          <p:nvPr>
            <p:ph type="title"/>
          </p:nvPr>
        </p:nvSpPr>
        <p:spPr>
          <a:xfrm>
            <a:off x="235192" y="1"/>
            <a:ext cx="7594358" cy="971550"/>
          </a:xfrm>
        </p:spPr>
        <p:txBody>
          <a:bodyPr>
            <a:normAutofit/>
          </a:bodyPr>
          <a:lstStyle/>
          <a:p>
            <a:r>
              <a:rPr lang="en-US" sz="3200" dirty="0"/>
              <a:t>BFA Budgetary Drivers and Risks</a:t>
            </a:r>
          </a:p>
        </p:txBody>
      </p:sp>
      <p:sp>
        <p:nvSpPr>
          <p:cNvPr id="4" name="Slide Number Placeholder 3">
            <a:extLst>
              <a:ext uri="{FF2B5EF4-FFF2-40B4-BE49-F238E27FC236}">
                <a16:creationId xmlns:a16="http://schemas.microsoft.com/office/drawing/2014/main" id="{A982E2CD-4717-4773-9E29-81F6B09426E0}"/>
              </a:ext>
            </a:extLst>
          </p:cNvPr>
          <p:cNvSpPr>
            <a:spLocks noGrp="1"/>
          </p:cNvSpPr>
          <p:nvPr>
            <p:ph type="sldNum" sz="quarter" idx="10"/>
          </p:nvPr>
        </p:nvSpPr>
        <p:spPr/>
        <p:txBody>
          <a:bodyPr/>
          <a:lstStyle/>
          <a:p>
            <a:fld id="{6EE309E2-4A0D-45E8-A9D9-4D2D33238865}" type="slidenum">
              <a:rPr lang="en-US" altLang="en-US" smtClean="0"/>
              <a:pPr/>
              <a:t>22</a:t>
            </a:fld>
            <a:endParaRPr lang="en-US" altLang="en-US"/>
          </a:p>
        </p:txBody>
      </p:sp>
      <p:sp>
        <p:nvSpPr>
          <p:cNvPr id="6" name="Content Placeholder 2">
            <a:extLst>
              <a:ext uri="{FF2B5EF4-FFF2-40B4-BE49-F238E27FC236}">
                <a16:creationId xmlns:a16="http://schemas.microsoft.com/office/drawing/2014/main" id="{1F3FDF91-8CD6-41C4-A500-FFEF93B77219}"/>
              </a:ext>
            </a:extLst>
          </p:cNvPr>
          <p:cNvSpPr>
            <a:spLocks noGrp="1"/>
          </p:cNvSpPr>
          <p:nvPr>
            <p:ph idx="1"/>
          </p:nvPr>
        </p:nvSpPr>
        <p:spPr>
          <a:xfrm>
            <a:off x="457200" y="971550"/>
            <a:ext cx="8229600" cy="5194300"/>
          </a:xfrm>
        </p:spPr>
        <p:txBody>
          <a:bodyPr>
            <a:normAutofit/>
          </a:bodyPr>
          <a:lstStyle/>
          <a:p>
            <a:pPr marL="514350" indent="-514350">
              <a:buFont typeface="+mj-lt"/>
              <a:buAutoNum type="arabicPeriod"/>
            </a:pPr>
            <a:endParaRPr lang="en-US" sz="2800" b="0" dirty="0"/>
          </a:p>
          <a:p>
            <a:pPr marL="514350" indent="-514350">
              <a:buFont typeface="+mj-lt"/>
              <a:buAutoNum type="arabicPeriod"/>
            </a:pPr>
            <a:r>
              <a:rPr lang="en-US" sz="2800" b="0" dirty="0"/>
              <a:t>Decrease/change in TANF funding</a:t>
            </a:r>
          </a:p>
          <a:p>
            <a:pPr marL="514350" indent="-514350">
              <a:buFont typeface="+mj-lt"/>
              <a:buAutoNum type="arabicPeriod"/>
            </a:pPr>
            <a:r>
              <a:rPr lang="en-US" sz="2800" b="0" dirty="0"/>
              <a:t>Child Care Subsidy federal changes</a:t>
            </a:r>
          </a:p>
          <a:p>
            <a:pPr marL="514350" indent="-514350">
              <a:buFont typeface="+mj-lt"/>
              <a:buAutoNum type="arabicPeriod"/>
            </a:pPr>
            <a:r>
              <a:rPr lang="en-US" sz="2800" b="0" dirty="0"/>
              <a:t>SNAP Error Rates</a:t>
            </a:r>
          </a:p>
          <a:p>
            <a:pPr marL="514350" indent="-514350">
              <a:buFont typeface="+mj-lt"/>
              <a:buAutoNum type="arabicPeriod"/>
            </a:pPr>
            <a:r>
              <a:rPr lang="en-US" sz="2800" b="0" dirty="0"/>
              <a:t>Expansion of services via Legislature, Congress</a:t>
            </a:r>
          </a:p>
          <a:p>
            <a:endParaRPr lang="en-US" sz="3500" b="0" dirty="0"/>
          </a:p>
          <a:p>
            <a:endParaRPr lang="en-US" sz="3500" b="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2706639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184C-679D-4D6B-8983-4E4FC87F2D1D}"/>
              </a:ext>
            </a:extLst>
          </p:cNvPr>
          <p:cNvSpPr>
            <a:spLocks noGrp="1"/>
          </p:cNvSpPr>
          <p:nvPr>
            <p:ph type="title"/>
          </p:nvPr>
        </p:nvSpPr>
        <p:spPr>
          <a:xfrm>
            <a:off x="235192" y="1"/>
            <a:ext cx="7594358" cy="971550"/>
          </a:xfrm>
        </p:spPr>
        <p:txBody>
          <a:bodyPr>
            <a:normAutofit/>
          </a:bodyPr>
          <a:lstStyle/>
          <a:p>
            <a:r>
              <a:rPr lang="en-US" sz="3200" dirty="0"/>
              <a:t>BFA Priorities</a:t>
            </a:r>
          </a:p>
        </p:txBody>
      </p:sp>
      <p:sp>
        <p:nvSpPr>
          <p:cNvPr id="4" name="Slide Number Placeholder 3">
            <a:extLst>
              <a:ext uri="{FF2B5EF4-FFF2-40B4-BE49-F238E27FC236}">
                <a16:creationId xmlns:a16="http://schemas.microsoft.com/office/drawing/2014/main" id="{A982E2CD-4717-4773-9E29-81F6B09426E0}"/>
              </a:ext>
            </a:extLst>
          </p:cNvPr>
          <p:cNvSpPr>
            <a:spLocks noGrp="1"/>
          </p:cNvSpPr>
          <p:nvPr>
            <p:ph type="sldNum" sz="quarter" idx="10"/>
          </p:nvPr>
        </p:nvSpPr>
        <p:spPr/>
        <p:txBody>
          <a:bodyPr/>
          <a:lstStyle/>
          <a:p>
            <a:fld id="{6EE309E2-4A0D-45E8-A9D9-4D2D33238865}" type="slidenum">
              <a:rPr lang="en-US" altLang="en-US" smtClean="0"/>
              <a:pPr/>
              <a:t>23</a:t>
            </a:fld>
            <a:endParaRPr lang="en-US" altLang="en-US"/>
          </a:p>
        </p:txBody>
      </p:sp>
      <p:sp>
        <p:nvSpPr>
          <p:cNvPr id="7" name="Content Placeholder 2">
            <a:extLst>
              <a:ext uri="{FF2B5EF4-FFF2-40B4-BE49-F238E27FC236}">
                <a16:creationId xmlns:a16="http://schemas.microsoft.com/office/drawing/2014/main" id="{68556251-C8BC-4ACC-AC6D-27437958CA65}"/>
              </a:ext>
            </a:extLst>
          </p:cNvPr>
          <p:cNvSpPr>
            <a:spLocks noGrp="1"/>
          </p:cNvSpPr>
          <p:nvPr>
            <p:ph idx="1"/>
          </p:nvPr>
        </p:nvSpPr>
        <p:spPr>
          <a:xfrm>
            <a:off x="457200" y="971550"/>
            <a:ext cx="8229600" cy="5194300"/>
          </a:xfrm>
        </p:spPr>
        <p:txBody>
          <a:bodyPr>
            <a:normAutofit/>
          </a:bodyPr>
          <a:lstStyle/>
          <a:p>
            <a:pPr marL="514350" indent="-514350">
              <a:buFont typeface="+mj-lt"/>
              <a:buAutoNum type="arabicPeriod"/>
            </a:pPr>
            <a:endParaRPr lang="en-US" sz="2800" b="0" dirty="0"/>
          </a:p>
          <a:p>
            <a:pPr marL="514350" indent="-514350">
              <a:buFont typeface="+mj-lt"/>
              <a:buAutoNum type="arabicPeriod"/>
            </a:pPr>
            <a:r>
              <a:rPr lang="en-US" sz="2800" b="0" dirty="0"/>
              <a:t>Effectuating the BCF to BFA/BSS Reorganization</a:t>
            </a:r>
          </a:p>
          <a:p>
            <a:pPr marL="514350" indent="-514350">
              <a:buFont typeface="+mj-lt"/>
              <a:buAutoNum type="arabicPeriod"/>
            </a:pPr>
            <a:r>
              <a:rPr lang="en-US" sz="2800" b="0" dirty="0"/>
              <a:t>Increasing workforce participation rate for BFA clientele</a:t>
            </a:r>
          </a:p>
          <a:p>
            <a:pPr marL="514350" indent="-514350">
              <a:buFont typeface="+mj-lt"/>
              <a:buAutoNum type="arabicPeriod"/>
            </a:pPr>
            <a:r>
              <a:rPr lang="en-US" sz="2800" b="0" dirty="0"/>
              <a:t>Improving case management quality control and reducing error rates</a:t>
            </a:r>
          </a:p>
          <a:p>
            <a:pPr marL="514350" indent="-514350">
              <a:buFont typeface="+mj-lt"/>
              <a:buAutoNum type="arabicPeriod"/>
            </a:pPr>
            <a:r>
              <a:rPr lang="en-US" sz="2800" b="0" dirty="0"/>
              <a:t>Building a robust network of community supports that lead to personal and economic self-sufficiency</a:t>
            </a:r>
          </a:p>
          <a:p>
            <a:pPr marL="514350" indent="-514350">
              <a:buFont typeface="+mj-lt"/>
              <a:buAutoNum type="arabicPeriod"/>
            </a:pPr>
            <a:endParaRPr lang="en-US" sz="2800" b="0" dirty="0"/>
          </a:p>
          <a:p>
            <a:pPr marL="514350" indent="-514350">
              <a:buFont typeface="+mj-lt"/>
              <a:buAutoNum type="arabicPeriod"/>
            </a:pPr>
            <a:endParaRPr lang="en-US" sz="2800" b="0" dirty="0"/>
          </a:p>
          <a:p>
            <a:pPr marL="514350" indent="-514350">
              <a:buFont typeface="+mj-lt"/>
              <a:buAutoNum type="arabicPeriod"/>
            </a:pPr>
            <a:endParaRPr lang="en-US" sz="2800" b="0" dirty="0"/>
          </a:p>
          <a:p>
            <a:pPr marL="514350" indent="-514350">
              <a:buFont typeface="+mj-lt"/>
              <a:buAutoNum type="arabicPeriod"/>
            </a:pPr>
            <a:endParaRPr lang="en-US" sz="2800" b="0" dirty="0"/>
          </a:p>
          <a:p>
            <a:pPr marL="514350" indent="-514350">
              <a:buFont typeface="+mj-lt"/>
              <a:buAutoNum type="arabicPeriod"/>
            </a:pPr>
            <a:endParaRPr lang="en-US" sz="2800" b="0" dirty="0"/>
          </a:p>
          <a:p>
            <a:endParaRPr lang="en-US" sz="3500" b="0" dirty="0"/>
          </a:p>
          <a:p>
            <a:endParaRPr lang="en-US" sz="3500" b="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88674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184C-679D-4D6B-8983-4E4FC87F2D1D}"/>
              </a:ext>
            </a:extLst>
          </p:cNvPr>
          <p:cNvSpPr>
            <a:spLocks noGrp="1"/>
          </p:cNvSpPr>
          <p:nvPr>
            <p:ph type="title"/>
          </p:nvPr>
        </p:nvSpPr>
        <p:spPr>
          <a:xfrm>
            <a:off x="235192" y="149903"/>
            <a:ext cx="7594358" cy="541398"/>
          </a:xfrm>
        </p:spPr>
        <p:txBody>
          <a:bodyPr/>
          <a:lstStyle/>
          <a:p>
            <a:r>
              <a:rPr lang="en-US" sz="3200" dirty="0"/>
              <a:t>BSS Budgetary Drivers and Risks</a:t>
            </a:r>
          </a:p>
        </p:txBody>
      </p:sp>
      <p:sp>
        <p:nvSpPr>
          <p:cNvPr id="4" name="Slide Number Placeholder 3">
            <a:extLst>
              <a:ext uri="{FF2B5EF4-FFF2-40B4-BE49-F238E27FC236}">
                <a16:creationId xmlns:a16="http://schemas.microsoft.com/office/drawing/2014/main" id="{A982E2CD-4717-4773-9E29-81F6B09426E0}"/>
              </a:ext>
            </a:extLst>
          </p:cNvPr>
          <p:cNvSpPr>
            <a:spLocks noGrp="1"/>
          </p:cNvSpPr>
          <p:nvPr>
            <p:ph type="sldNum" sz="quarter" idx="10"/>
          </p:nvPr>
        </p:nvSpPr>
        <p:spPr/>
        <p:txBody>
          <a:bodyPr/>
          <a:lstStyle/>
          <a:p>
            <a:fld id="{6EE309E2-4A0D-45E8-A9D9-4D2D33238865}" type="slidenum">
              <a:rPr lang="en-US" altLang="en-US" smtClean="0"/>
              <a:pPr/>
              <a:t>24</a:t>
            </a:fld>
            <a:endParaRPr lang="en-US" altLang="en-US"/>
          </a:p>
        </p:txBody>
      </p:sp>
      <p:sp>
        <p:nvSpPr>
          <p:cNvPr id="6" name="Content Placeholder 2">
            <a:extLst>
              <a:ext uri="{FF2B5EF4-FFF2-40B4-BE49-F238E27FC236}">
                <a16:creationId xmlns:a16="http://schemas.microsoft.com/office/drawing/2014/main" id="{68A29190-3359-44BB-876D-F629B3365726}"/>
              </a:ext>
            </a:extLst>
          </p:cNvPr>
          <p:cNvSpPr>
            <a:spLocks noGrp="1"/>
          </p:cNvSpPr>
          <p:nvPr>
            <p:ph idx="1"/>
          </p:nvPr>
        </p:nvSpPr>
        <p:spPr>
          <a:xfrm>
            <a:off x="457200" y="971550"/>
            <a:ext cx="8229600" cy="5194300"/>
          </a:xfrm>
        </p:spPr>
        <p:txBody>
          <a:bodyPr>
            <a:normAutofit/>
          </a:bodyPr>
          <a:lstStyle/>
          <a:p>
            <a:pPr marL="512064" algn="l" rtl="0" fontAlgn="base">
              <a:spcBef>
                <a:spcPts val="672"/>
              </a:spcBef>
              <a:spcAft>
                <a:spcPts val="0"/>
              </a:spcAft>
            </a:pPr>
            <a:endParaRPr lang="en-US" sz="2800" b="0" i="0" dirty="0">
              <a:solidFill>
                <a:srgbClr val="000000"/>
              </a:solidFill>
              <a:effectLst/>
              <a:latin typeface="Calibri" panose="020F0502020204030204" pitchFamily="34" charset="0"/>
            </a:endParaRPr>
          </a:p>
          <a:p>
            <a:pPr marL="1026414" indent="-514350" algn="l" rtl="0" fontAlgn="base">
              <a:spcBef>
                <a:spcPts val="672"/>
              </a:spcBef>
              <a:spcAft>
                <a:spcPts val="0"/>
              </a:spcAft>
              <a:buFont typeface="+mj-lt"/>
              <a:buAutoNum type="arabicPeriod"/>
            </a:pPr>
            <a:r>
              <a:rPr lang="en-US" sz="2800" b="0" i="0" dirty="0">
                <a:solidFill>
                  <a:srgbClr val="000000"/>
                </a:solidFill>
                <a:effectLst/>
                <a:latin typeface="Calibri" panose="020F0502020204030204" pitchFamily="34" charset="0"/>
              </a:rPr>
              <a:t>Child welfare crisis</a:t>
            </a:r>
            <a:endParaRPr lang="en-US" sz="2800" b="0" i="0" dirty="0">
              <a:solidFill>
                <a:srgbClr val="222222"/>
              </a:solidFill>
              <a:effectLst/>
              <a:latin typeface="Arial" panose="020B0604020202020204" pitchFamily="34" charset="0"/>
            </a:endParaRPr>
          </a:p>
          <a:p>
            <a:pPr marL="1026414" indent="-514350" algn="l" rtl="0" fontAlgn="base">
              <a:spcBef>
                <a:spcPts val="672"/>
              </a:spcBef>
              <a:spcAft>
                <a:spcPts val="0"/>
              </a:spcAft>
              <a:buFont typeface="+mj-lt"/>
              <a:buAutoNum type="arabicPeriod"/>
            </a:pPr>
            <a:r>
              <a:rPr lang="en-US" sz="2800" b="0" i="0" dirty="0">
                <a:solidFill>
                  <a:srgbClr val="000000"/>
                </a:solidFill>
                <a:effectLst/>
                <a:latin typeface="Calibri" panose="020F0502020204030204" pitchFamily="34" charset="0"/>
              </a:rPr>
              <a:t>Adult Services growth</a:t>
            </a:r>
            <a:endParaRPr lang="en-US" sz="2800" b="0" i="0" dirty="0">
              <a:solidFill>
                <a:srgbClr val="222222"/>
              </a:solidFill>
              <a:effectLst/>
              <a:latin typeface="Arial" panose="020B0604020202020204" pitchFamily="34" charset="0"/>
            </a:endParaRPr>
          </a:p>
          <a:p>
            <a:pPr marL="1026414" indent="-514350" algn="l" rtl="0" fontAlgn="base">
              <a:spcBef>
                <a:spcPts val="672"/>
              </a:spcBef>
              <a:spcAft>
                <a:spcPts val="0"/>
              </a:spcAft>
              <a:buFont typeface="+mj-lt"/>
              <a:buAutoNum type="arabicPeriod"/>
            </a:pPr>
            <a:r>
              <a:rPr lang="en-US" sz="2800" b="0" i="0" dirty="0">
                <a:solidFill>
                  <a:srgbClr val="222222"/>
                </a:solidFill>
                <a:effectLst/>
                <a:latin typeface="Calibri" panose="020F0502020204030204" pitchFamily="34" charset="0"/>
                <a:cs typeface="Calibri" panose="020F0502020204030204" pitchFamily="34" charset="0"/>
              </a:rPr>
              <a:t>DOJ (Department of Justice) and FFPSA (Family First Prevention Services Act) impact in the use of evidence-based services and service expansion</a:t>
            </a:r>
          </a:p>
          <a:p>
            <a:pPr marL="1026414" indent="-514350" algn="l" rtl="0" fontAlgn="base">
              <a:spcBef>
                <a:spcPts val="672"/>
              </a:spcBef>
              <a:spcAft>
                <a:spcPts val="0"/>
              </a:spcAft>
              <a:buFont typeface="+mj-lt"/>
              <a:buAutoNum type="arabicPeriod"/>
            </a:pPr>
            <a:r>
              <a:rPr lang="en-US" sz="2800" b="0" i="0" dirty="0">
                <a:solidFill>
                  <a:srgbClr val="000000"/>
                </a:solidFill>
                <a:effectLst/>
                <a:latin typeface="Calibri" panose="020F0502020204030204" pitchFamily="34" charset="0"/>
              </a:rPr>
              <a:t>Facility costs at West Virginia Children’s Home (state-operated facility)</a:t>
            </a:r>
            <a:endParaRPr lang="en-US" sz="2800" b="0" i="0" dirty="0">
              <a:solidFill>
                <a:srgbClr val="222222"/>
              </a:solidFill>
              <a:effectLst/>
              <a:latin typeface="Arial" panose="020B0604020202020204" pitchFamily="34" charset="0"/>
            </a:endParaRPr>
          </a:p>
          <a:p>
            <a:endParaRPr lang="en-US" sz="3500" b="0" dirty="0"/>
          </a:p>
          <a:p>
            <a:endParaRPr lang="en-US" sz="3500" b="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89266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184C-679D-4D6B-8983-4E4FC87F2D1D}"/>
              </a:ext>
            </a:extLst>
          </p:cNvPr>
          <p:cNvSpPr>
            <a:spLocks noGrp="1"/>
          </p:cNvSpPr>
          <p:nvPr>
            <p:ph type="title"/>
          </p:nvPr>
        </p:nvSpPr>
        <p:spPr>
          <a:xfrm>
            <a:off x="235192" y="149903"/>
            <a:ext cx="7594358" cy="541398"/>
          </a:xfrm>
        </p:spPr>
        <p:txBody>
          <a:bodyPr/>
          <a:lstStyle/>
          <a:p>
            <a:r>
              <a:rPr lang="en-US" sz="3200" dirty="0"/>
              <a:t>BSS Priorities</a:t>
            </a:r>
          </a:p>
        </p:txBody>
      </p:sp>
      <p:sp>
        <p:nvSpPr>
          <p:cNvPr id="4" name="Slide Number Placeholder 3">
            <a:extLst>
              <a:ext uri="{FF2B5EF4-FFF2-40B4-BE49-F238E27FC236}">
                <a16:creationId xmlns:a16="http://schemas.microsoft.com/office/drawing/2014/main" id="{A982E2CD-4717-4773-9E29-81F6B09426E0}"/>
              </a:ext>
            </a:extLst>
          </p:cNvPr>
          <p:cNvSpPr>
            <a:spLocks noGrp="1"/>
          </p:cNvSpPr>
          <p:nvPr>
            <p:ph type="sldNum" sz="quarter" idx="10"/>
          </p:nvPr>
        </p:nvSpPr>
        <p:spPr/>
        <p:txBody>
          <a:bodyPr/>
          <a:lstStyle/>
          <a:p>
            <a:fld id="{6EE309E2-4A0D-45E8-A9D9-4D2D33238865}" type="slidenum">
              <a:rPr lang="en-US" altLang="en-US" smtClean="0"/>
              <a:pPr/>
              <a:t>25</a:t>
            </a:fld>
            <a:endParaRPr lang="en-US" altLang="en-US"/>
          </a:p>
        </p:txBody>
      </p:sp>
      <p:sp>
        <p:nvSpPr>
          <p:cNvPr id="8" name="Content Placeholder 2">
            <a:extLst>
              <a:ext uri="{FF2B5EF4-FFF2-40B4-BE49-F238E27FC236}">
                <a16:creationId xmlns:a16="http://schemas.microsoft.com/office/drawing/2014/main" id="{F6349499-DBFD-46C8-BD57-E2CA725BE2CE}"/>
              </a:ext>
            </a:extLst>
          </p:cNvPr>
          <p:cNvSpPr>
            <a:spLocks noGrp="1"/>
          </p:cNvSpPr>
          <p:nvPr>
            <p:ph idx="1"/>
          </p:nvPr>
        </p:nvSpPr>
        <p:spPr>
          <a:xfrm>
            <a:off x="457200" y="971550"/>
            <a:ext cx="8229600" cy="5194300"/>
          </a:xfrm>
        </p:spPr>
        <p:txBody>
          <a:bodyPr>
            <a:normAutofit/>
          </a:bodyPr>
          <a:lstStyle/>
          <a:p>
            <a:pPr marL="514350" indent="-514350">
              <a:buFont typeface="+mj-lt"/>
              <a:buAutoNum type="arabicPeriod"/>
            </a:pPr>
            <a:endParaRPr lang="en-US" sz="2800" b="0" dirty="0"/>
          </a:p>
          <a:p>
            <a:pPr marL="514350" indent="-514350">
              <a:buFont typeface="+mj-lt"/>
              <a:buAutoNum type="arabicPeriod"/>
            </a:pPr>
            <a:r>
              <a:rPr lang="en-US" sz="2800" b="0" dirty="0"/>
              <a:t>Effectuating the BCF to BFA/BSS Reorganization</a:t>
            </a:r>
          </a:p>
          <a:p>
            <a:pPr marL="514350" indent="-514350">
              <a:buFont typeface="+mj-lt"/>
              <a:buAutoNum type="arabicPeriod"/>
            </a:pPr>
            <a:r>
              <a:rPr lang="en-US" sz="2800" b="0" dirty="0"/>
              <a:t>Stabilize our Workforce</a:t>
            </a:r>
          </a:p>
          <a:p>
            <a:pPr marL="514350" indent="-514350">
              <a:buFont typeface="+mj-lt"/>
              <a:buAutoNum type="arabicPeriod"/>
            </a:pPr>
            <a:r>
              <a:rPr lang="en-US" sz="2800" b="0" dirty="0"/>
              <a:t>Utilize Technology</a:t>
            </a:r>
          </a:p>
          <a:p>
            <a:pPr marL="514350" indent="-514350">
              <a:buFont typeface="+mj-lt"/>
              <a:buAutoNum type="arabicPeriod"/>
            </a:pPr>
            <a:r>
              <a:rPr lang="en-US" sz="2800" b="0" dirty="0"/>
              <a:t>Encourage Mental Health/Behavioral Services </a:t>
            </a:r>
          </a:p>
          <a:p>
            <a:pPr marL="514350" indent="-514350">
              <a:buFont typeface="+mj-lt"/>
              <a:buAutoNum type="arabicPeriod"/>
            </a:pPr>
            <a:endParaRPr lang="en-US" sz="2800" b="0" dirty="0"/>
          </a:p>
          <a:p>
            <a:pPr marL="514350" indent="-514350">
              <a:buFont typeface="+mj-lt"/>
              <a:buAutoNum type="arabicPeriod"/>
            </a:pPr>
            <a:endParaRPr lang="en-US" sz="2800" b="0" dirty="0"/>
          </a:p>
          <a:p>
            <a:pPr marL="514350" indent="-514350">
              <a:buFont typeface="+mj-lt"/>
              <a:buAutoNum type="arabicPeriod"/>
            </a:pPr>
            <a:endParaRPr lang="en-US" sz="2800" b="0" dirty="0"/>
          </a:p>
          <a:p>
            <a:pPr marL="514350" indent="-514350">
              <a:buFont typeface="+mj-lt"/>
              <a:buAutoNum type="arabicPeriod"/>
            </a:pPr>
            <a:endParaRPr lang="en-US" sz="2800" b="0" dirty="0"/>
          </a:p>
          <a:p>
            <a:pPr marL="514350" indent="-514350">
              <a:buFont typeface="+mj-lt"/>
              <a:buAutoNum type="arabicPeriod"/>
            </a:pPr>
            <a:endParaRPr lang="en-US" sz="2800" b="0" dirty="0"/>
          </a:p>
          <a:p>
            <a:endParaRPr lang="en-US" sz="3500" b="0" dirty="0"/>
          </a:p>
          <a:p>
            <a:endParaRPr lang="en-US" sz="3500" b="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249993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836073" y="2046689"/>
          <a:ext cx="3471863" cy="29217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29FD51A-0E95-4989-B61B-FCD807199949}"/>
              </a:ext>
            </a:extLst>
          </p:cNvPr>
          <p:cNvSpPr txBox="1"/>
          <p:nvPr/>
        </p:nvSpPr>
        <p:spPr>
          <a:xfrm>
            <a:off x="544934" y="6137059"/>
            <a:ext cx="8197092" cy="219291"/>
          </a:xfrm>
          <a:prstGeom prst="rect">
            <a:avLst/>
          </a:prstGeom>
          <a:noFill/>
        </p:spPr>
        <p:txBody>
          <a:bodyPr wrap="square" rtlCol="0">
            <a:spAutoFit/>
          </a:bodyPr>
          <a:lstStyle/>
          <a:p>
            <a:r>
              <a:rPr lang="en-US" sz="825" dirty="0"/>
              <a:t>Federal revenue represents spending authority appropriation – Amount authorized to spend if federal awards and expenditures occur as estimated.</a:t>
            </a:r>
          </a:p>
        </p:txBody>
      </p:sp>
      <p:sp>
        <p:nvSpPr>
          <p:cNvPr id="3" name="Title 2">
            <a:extLst>
              <a:ext uri="{FF2B5EF4-FFF2-40B4-BE49-F238E27FC236}">
                <a16:creationId xmlns:a16="http://schemas.microsoft.com/office/drawing/2014/main" id="{03B30733-E0F8-4DE0-A728-5393130BEC3F}"/>
              </a:ext>
            </a:extLst>
          </p:cNvPr>
          <p:cNvSpPr>
            <a:spLocks noGrp="1"/>
          </p:cNvSpPr>
          <p:nvPr>
            <p:ph type="title"/>
          </p:nvPr>
        </p:nvSpPr>
        <p:spPr/>
        <p:txBody>
          <a:bodyPr/>
          <a:lstStyle/>
          <a:p>
            <a:r>
              <a:rPr lang="en-US" sz="3200" dirty="0"/>
              <a:t>Bureau for Public Health</a:t>
            </a:r>
          </a:p>
        </p:txBody>
      </p:sp>
      <p:sp>
        <p:nvSpPr>
          <p:cNvPr id="7" name="Slide Number Placeholder 3">
            <a:extLst>
              <a:ext uri="{FF2B5EF4-FFF2-40B4-BE49-F238E27FC236}">
                <a16:creationId xmlns:a16="http://schemas.microsoft.com/office/drawing/2014/main" id="{79940990-0D7A-445C-8479-AA3A1160A0DC}"/>
              </a:ext>
            </a:extLst>
          </p:cNvPr>
          <p:cNvSpPr>
            <a:spLocks noGrp="1"/>
          </p:cNvSpPr>
          <p:nvPr>
            <p:ph type="sldNum" sz="quarter" idx="10"/>
          </p:nvPr>
        </p:nvSpPr>
        <p:spPr>
          <a:xfrm>
            <a:off x="8337550" y="6356350"/>
            <a:ext cx="349250" cy="171450"/>
          </a:xfrm>
        </p:spPr>
        <p:txBody>
          <a:bodyPr/>
          <a:lstStyle/>
          <a:p>
            <a:pPr>
              <a:defRPr/>
            </a:pPr>
            <a:fld id="{D70591D3-6927-4132-9D80-5F524B8E5787}" type="slidenum">
              <a:rPr lang="en-US" altLang="en-US" smtClean="0">
                <a:solidFill>
                  <a:prstClr val="black"/>
                </a:solidFill>
              </a:rPr>
              <a:pPr>
                <a:defRPr/>
              </a:pPr>
              <a:t>26</a:t>
            </a:fld>
            <a:endParaRPr lang="en-US" altLang="en-US" dirty="0">
              <a:solidFill>
                <a:prstClr val="black"/>
              </a:solidFill>
            </a:endParaRPr>
          </a:p>
        </p:txBody>
      </p:sp>
      <p:pic>
        <p:nvPicPr>
          <p:cNvPr id="10" name="Picture 9">
            <a:extLst>
              <a:ext uri="{FF2B5EF4-FFF2-40B4-BE49-F238E27FC236}">
                <a16:creationId xmlns:a16="http://schemas.microsoft.com/office/drawing/2014/main" id="{1719953B-F1B6-48EB-A9D5-D0EB23D56AF8}"/>
              </a:ext>
            </a:extLst>
          </p:cNvPr>
          <p:cNvPicPr>
            <a:picLocks noChangeAspect="1"/>
          </p:cNvPicPr>
          <p:nvPr/>
        </p:nvPicPr>
        <p:blipFill>
          <a:blip r:embed="rId4"/>
          <a:stretch>
            <a:fillRect/>
          </a:stretch>
        </p:blipFill>
        <p:spPr>
          <a:xfrm>
            <a:off x="423312" y="910591"/>
            <a:ext cx="8297375" cy="5226468"/>
          </a:xfrm>
          <a:prstGeom prst="rect">
            <a:avLst/>
          </a:prstGeom>
        </p:spPr>
      </p:pic>
    </p:spTree>
    <p:extLst>
      <p:ext uri="{BB962C8B-B14F-4D97-AF65-F5344CB8AC3E}">
        <p14:creationId xmlns:p14="http://schemas.microsoft.com/office/powerpoint/2010/main" val="124064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BE26-6D0B-4433-BDB4-AEAB1D6575EC}"/>
              </a:ext>
            </a:extLst>
          </p:cNvPr>
          <p:cNvSpPr>
            <a:spLocks noGrp="1"/>
          </p:cNvSpPr>
          <p:nvPr>
            <p:ph type="title"/>
          </p:nvPr>
        </p:nvSpPr>
        <p:spPr/>
        <p:txBody>
          <a:bodyPr/>
          <a:lstStyle/>
          <a:p>
            <a:r>
              <a:rPr lang="en-US" sz="3400" dirty="0"/>
              <a:t>BPH Budgetary Drivers and Risks </a:t>
            </a:r>
          </a:p>
        </p:txBody>
      </p:sp>
      <p:sp>
        <p:nvSpPr>
          <p:cNvPr id="3" name="Content Placeholder 2">
            <a:extLst>
              <a:ext uri="{FF2B5EF4-FFF2-40B4-BE49-F238E27FC236}">
                <a16:creationId xmlns:a16="http://schemas.microsoft.com/office/drawing/2014/main" id="{01622587-561F-4E88-B06A-D06E7886727F}"/>
              </a:ext>
            </a:extLst>
          </p:cNvPr>
          <p:cNvSpPr>
            <a:spLocks noGrp="1"/>
          </p:cNvSpPr>
          <p:nvPr>
            <p:ph idx="1"/>
          </p:nvPr>
        </p:nvSpPr>
        <p:spPr>
          <a:xfrm>
            <a:off x="372140" y="971550"/>
            <a:ext cx="8410354" cy="5194300"/>
          </a:xfrm>
        </p:spPr>
        <p:txBody>
          <a:bodyPr>
            <a:noAutofit/>
          </a:bodyPr>
          <a:lstStyle/>
          <a:p>
            <a:pPr marL="514350" indent="-514350">
              <a:buFont typeface="+mj-lt"/>
              <a:buAutoNum type="arabicPeriod"/>
            </a:pPr>
            <a:r>
              <a:rPr lang="en-US" sz="2800" b="0" dirty="0"/>
              <a:t>COVID-19 related expenditures</a:t>
            </a:r>
          </a:p>
          <a:p>
            <a:pPr marL="514350" indent="-514350">
              <a:buFont typeface="+mj-lt"/>
              <a:buAutoNum type="arabicPeriod"/>
            </a:pPr>
            <a:r>
              <a:rPr lang="en-US" sz="2800" b="0" dirty="0"/>
              <a:t>State Labs and Medical Examiner facility failures</a:t>
            </a:r>
          </a:p>
          <a:p>
            <a:pPr marL="514350" indent="-514350">
              <a:buFont typeface="+mj-lt"/>
              <a:buAutoNum type="arabicPeriod"/>
            </a:pPr>
            <a:r>
              <a:rPr lang="en-US" sz="2800" b="0" dirty="0"/>
              <a:t>Infectious disease outbreaks (HIV, Hepatitis, Zika, etc.)</a:t>
            </a:r>
          </a:p>
          <a:p>
            <a:pPr marL="514350" indent="-514350">
              <a:buFont typeface="+mj-lt"/>
              <a:buAutoNum type="arabicPeriod"/>
            </a:pPr>
            <a:r>
              <a:rPr lang="en-US" sz="2800" b="0" dirty="0"/>
              <a:t>Birth-to-Three enrollment increases</a:t>
            </a:r>
          </a:p>
          <a:p>
            <a:pPr marL="514350" indent="-514350">
              <a:buFont typeface="+mj-lt"/>
              <a:buAutoNum type="arabicPeriod"/>
            </a:pPr>
            <a:r>
              <a:rPr lang="en-US" sz="2800" b="0" dirty="0"/>
              <a:t>Medical Cannabis program</a:t>
            </a:r>
          </a:p>
        </p:txBody>
      </p:sp>
      <p:sp>
        <p:nvSpPr>
          <p:cNvPr id="4" name="Slide Number Placeholder 3">
            <a:extLst>
              <a:ext uri="{FF2B5EF4-FFF2-40B4-BE49-F238E27FC236}">
                <a16:creationId xmlns:a16="http://schemas.microsoft.com/office/drawing/2014/main" id="{B009D579-7E1D-4EAE-A65F-63945EF87FF9}"/>
              </a:ext>
            </a:extLst>
          </p:cNvPr>
          <p:cNvSpPr>
            <a:spLocks noGrp="1"/>
          </p:cNvSpPr>
          <p:nvPr>
            <p:ph type="sldNum" sz="quarter" idx="10"/>
          </p:nvPr>
        </p:nvSpPr>
        <p:spPr/>
        <p:txBody>
          <a:bodyPr/>
          <a:lstStyle/>
          <a:p>
            <a:pPr>
              <a:defRPr/>
            </a:pPr>
            <a:fld id="{D70591D3-6927-4132-9D80-5F524B8E5787}" type="slidenum">
              <a:rPr lang="en-US" altLang="en-US" smtClean="0">
                <a:solidFill>
                  <a:prstClr val="black"/>
                </a:solidFill>
              </a:rPr>
              <a:pPr>
                <a:defRPr/>
              </a:pPr>
              <a:t>27</a:t>
            </a:fld>
            <a:endParaRPr lang="en-US" altLang="en-US">
              <a:solidFill>
                <a:prstClr val="black"/>
              </a:solidFill>
            </a:endParaRPr>
          </a:p>
        </p:txBody>
      </p:sp>
    </p:spTree>
    <p:extLst>
      <p:ext uri="{BB962C8B-B14F-4D97-AF65-F5344CB8AC3E}">
        <p14:creationId xmlns:p14="http://schemas.microsoft.com/office/powerpoint/2010/main" val="2773658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00560" y="315565"/>
            <a:ext cx="5442541" cy="258961"/>
          </a:xfrm>
        </p:spPr>
        <p:txBody>
          <a:bodyPr/>
          <a:lstStyle/>
          <a:p>
            <a:r>
              <a:rPr lang="en-US" altLang="en-US" sz="3200" dirty="0"/>
              <a:t>Office of Health Facilities</a:t>
            </a:r>
          </a:p>
        </p:txBody>
      </p:sp>
      <p:sp>
        <p:nvSpPr>
          <p:cNvPr id="5" name="Slide Number Placeholder 3">
            <a:extLst>
              <a:ext uri="{FF2B5EF4-FFF2-40B4-BE49-F238E27FC236}">
                <a16:creationId xmlns:a16="http://schemas.microsoft.com/office/drawing/2014/main" id="{452DA9AA-4F0C-4A93-9EFB-54E09C2E523B}"/>
              </a:ext>
            </a:extLst>
          </p:cNvPr>
          <p:cNvSpPr>
            <a:spLocks noGrp="1"/>
          </p:cNvSpPr>
          <p:nvPr>
            <p:ph type="sldNum" sz="quarter" idx="10"/>
          </p:nvPr>
        </p:nvSpPr>
        <p:spPr>
          <a:xfrm>
            <a:off x="8337550" y="6356350"/>
            <a:ext cx="349250" cy="171450"/>
          </a:xfrm>
        </p:spPr>
        <p:txBody>
          <a:bodyPr/>
          <a:lstStyle/>
          <a:p>
            <a:pPr>
              <a:defRPr/>
            </a:pPr>
            <a:fld id="{D70591D3-6927-4132-9D80-5F524B8E5787}" type="slidenum">
              <a:rPr lang="en-US" altLang="en-US" smtClean="0"/>
              <a:pPr>
                <a:defRPr/>
              </a:pPr>
              <a:t>28</a:t>
            </a:fld>
            <a:endParaRPr lang="en-US" altLang="en-US" dirty="0"/>
          </a:p>
        </p:txBody>
      </p:sp>
      <p:pic>
        <p:nvPicPr>
          <p:cNvPr id="6" name="Content Placeholder 5">
            <a:extLst>
              <a:ext uri="{FF2B5EF4-FFF2-40B4-BE49-F238E27FC236}">
                <a16:creationId xmlns:a16="http://schemas.microsoft.com/office/drawing/2014/main" id="{4B5F7205-A8F0-4768-B313-6975EFB59C03}"/>
              </a:ext>
            </a:extLst>
          </p:cNvPr>
          <p:cNvPicPr>
            <a:picLocks noGrp="1" noChangeAspect="1"/>
          </p:cNvPicPr>
          <p:nvPr>
            <p:ph idx="1"/>
          </p:nvPr>
        </p:nvPicPr>
        <p:blipFill>
          <a:blip r:embed="rId3"/>
          <a:stretch>
            <a:fillRect/>
          </a:stretch>
        </p:blipFill>
        <p:spPr>
          <a:xfrm>
            <a:off x="541422" y="971550"/>
            <a:ext cx="7774986" cy="5194300"/>
          </a:xfrm>
          <a:prstGeom prst="rect">
            <a:avLst/>
          </a:prstGeom>
        </p:spPr>
      </p:pic>
    </p:spTree>
    <p:extLst>
      <p:ext uri="{BB962C8B-B14F-4D97-AF65-F5344CB8AC3E}">
        <p14:creationId xmlns:p14="http://schemas.microsoft.com/office/powerpoint/2010/main" val="2573646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34950" y="230188"/>
            <a:ext cx="7594600" cy="893762"/>
          </a:xfrm>
        </p:spPr>
        <p:txBody>
          <a:bodyPr/>
          <a:lstStyle/>
          <a:p>
            <a:r>
              <a:rPr lang="en-US" altLang="en-US" sz="3400" dirty="0"/>
              <a:t>State Hospital Metrics</a:t>
            </a:r>
            <a:br>
              <a:rPr lang="en-US" altLang="en-US" sz="3400" dirty="0"/>
            </a:br>
            <a:r>
              <a:rPr lang="en-US" altLang="en-US" sz="3400" dirty="0"/>
              <a:t>He</a:t>
            </a:r>
          </a:p>
        </p:txBody>
      </p:sp>
      <p:graphicFrame>
        <p:nvGraphicFramePr>
          <p:cNvPr id="2" name="Content Placeholder 1">
            <a:extLst>
              <a:ext uri="{FF2B5EF4-FFF2-40B4-BE49-F238E27FC236}">
                <a16:creationId xmlns:a16="http://schemas.microsoft.com/office/drawing/2014/main" id="{82D75C84-EBAE-46C4-9665-7F6ADB6BACB1}"/>
              </a:ext>
            </a:extLst>
          </p:cNvPr>
          <p:cNvGraphicFramePr>
            <a:graphicFrameLocks noGrp="1"/>
          </p:cNvGraphicFramePr>
          <p:nvPr>
            <p:ph idx="1"/>
            <p:extLst>
              <p:ext uri="{D42A27DB-BD31-4B8C-83A1-F6EECF244321}">
                <p14:modId xmlns:p14="http://schemas.microsoft.com/office/powerpoint/2010/main" val="1841809694"/>
              </p:ext>
            </p:extLst>
          </p:nvPr>
        </p:nvGraphicFramePr>
        <p:xfrm>
          <a:off x="234950" y="822960"/>
          <a:ext cx="8649029" cy="5819768"/>
        </p:xfrm>
        <a:graphic>
          <a:graphicData uri="http://schemas.openxmlformats.org/drawingml/2006/table">
            <a:tbl>
              <a:tblPr firstRow="1" bandRow="1">
                <a:tableStyleId>{5C22544A-7EE6-4342-B048-85BDC9FD1C3A}</a:tableStyleId>
              </a:tblPr>
              <a:tblGrid>
                <a:gridCol w="1192149">
                  <a:extLst>
                    <a:ext uri="{9D8B030D-6E8A-4147-A177-3AD203B41FA5}">
                      <a16:colId xmlns:a16="http://schemas.microsoft.com/office/drawing/2014/main" val="1223778489"/>
                    </a:ext>
                  </a:extLst>
                </a:gridCol>
                <a:gridCol w="2057077">
                  <a:extLst>
                    <a:ext uri="{9D8B030D-6E8A-4147-A177-3AD203B41FA5}">
                      <a16:colId xmlns:a16="http://schemas.microsoft.com/office/drawing/2014/main" val="2214254100"/>
                    </a:ext>
                  </a:extLst>
                </a:gridCol>
                <a:gridCol w="1111887">
                  <a:extLst>
                    <a:ext uri="{9D8B030D-6E8A-4147-A177-3AD203B41FA5}">
                      <a16:colId xmlns:a16="http://schemas.microsoft.com/office/drawing/2014/main" val="841896849"/>
                    </a:ext>
                  </a:extLst>
                </a:gridCol>
                <a:gridCol w="2264622">
                  <a:extLst>
                    <a:ext uri="{9D8B030D-6E8A-4147-A177-3AD203B41FA5}">
                      <a16:colId xmlns:a16="http://schemas.microsoft.com/office/drawing/2014/main" val="1797768371"/>
                    </a:ext>
                  </a:extLst>
                </a:gridCol>
                <a:gridCol w="2023294">
                  <a:extLst>
                    <a:ext uri="{9D8B030D-6E8A-4147-A177-3AD203B41FA5}">
                      <a16:colId xmlns:a16="http://schemas.microsoft.com/office/drawing/2014/main" val="1170138005"/>
                    </a:ext>
                  </a:extLst>
                </a:gridCol>
              </a:tblGrid>
              <a:tr h="554332">
                <a:tc>
                  <a:txBody>
                    <a:bodyPr/>
                    <a:lstStyle/>
                    <a:p>
                      <a:r>
                        <a:rPr lang="en-US" sz="1500" b="1" dirty="0"/>
                        <a:t>Hospital </a:t>
                      </a:r>
                    </a:p>
                    <a:p>
                      <a:r>
                        <a:rPr lang="en-US" sz="1500" b="1" dirty="0"/>
                        <a:t>Name</a:t>
                      </a:r>
                    </a:p>
                  </a:txBody>
                  <a:tcPr/>
                </a:tc>
                <a:tc>
                  <a:txBody>
                    <a:bodyPr/>
                    <a:lstStyle/>
                    <a:p>
                      <a:r>
                        <a:rPr lang="en-US" sz="1500" dirty="0"/>
                        <a:t>Location</a:t>
                      </a:r>
                    </a:p>
                  </a:txBody>
                  <a:tcPr/>
                </a:tc>
                <a:tc>
                  <a:txBody>
                    <a:bodyPr/>
                    <a:lstStyle/>
                    <a:p>
                      <a:r>
                        <a:rPr lang="en-US" sz="1500" dirty="0"/>
                        <a:t>Built</a:t>
                      </a:r>
                    </a:p>
                  </a:txBody>
                  <a:tcPr/>
                </a:tc>
                <a:tc>
                  <a:txBody>
                    <a:bodyPr/>
                    <a:lstStyle/>
                    <a:p>
                      <a:r>
                        <a:rPr lang="en-US" sz="1500" dirty="0"/>
                        <a:t>Type</a:t>
                      </a:r>
                    </a:p>
                  </a:txBody>
                  <a:tcPr/>
                </a:tc>
                <a:tc>
                  <a:txBody>
                    <a:bodyPr/>
                    <a:lstStyle/>
                    <a:p>
                      <a:r>
                        <a:rPr lang="en-US" sz="1500" dirty="0"/>
                        <a:t>Bed </a:t>
                      </a:r>
                    </a:p>
                    <a:p>
                      <a:r>
                        <a:rPr lang="en-US" sz="1500" dirty="0"/>
                        <a:t>Capacity</a:t>
                      </a:r>
                    </a:p>
                  </a:txBody>
                  <a:tcPr/>
                </a:tc>
                <a:extLst>
                  <a:ext uri="{0D108BD9-81ED-4DB2-BD59-A6C34878D82A}">
                    <a16:rowId xmlns:a16="http://schemas.microsoft.com/office/drawing/2014/main" val="1331342077"/>
                  </a:ext>
                </a:extLst>
              </a:tr>
              <a:tr h="787733">
                <a:tc>
                  <a:txBody>
                    <a:bodyPr/>
                    <a:lstStyle/>
                    <a:p>
                      <a:r>
                        <a:rPr lang="en-US" sz="1500" b="1" dirty="0"/>
                        <a:t>Hopemont</a:t>
                      </a:r>
                    </a:p>
                  </a:txBody>
                  <a:tcPr/>
                </a:tc>
                <a:tc>
                  <a:txBody>
                    <a:bodyPr/>
                    <a:lstStyle/>
                    <a:p>
                      <a:r>
                        <a:rPr lang="en-US" sz="1500" dirty="0"/>
                        <a:t>Terra Alta, Preston County</a:t>
                      </a:r>
                    </a:p>
                  </a:txBody>
                  <a:tcPr/>
                </a:tc>
                <a:tc>
                  <a:txBody>
                    <a:bodyPr/>
                    <a:lstStyle/>
                    <a:p>
                      <a:r>
                        <a:rPr lang="en-US" sz="1500" dirty="0"/>
                        <a:t>1913 – Renovated 1956</a:t>
                      </a:r>
                    </a:p>
                  </a:txBody>
                  <a:tcPr/>
                </a:tc>
                <a:tc>
                  <a:txBody>
                    <a:bodyPr/>
                    <a:lstStyle/>
                    <a:p>
                      <a:r>
                        <a:rPr lang="en-US" sz="1500" dirty="0"/>
                        <a:t>Nursing </a:t>
                      </a:r>
                    </a:p>
                    <a:p>
                      <a:r>
                        <a:rPr lang="en-US" sz="1500" dirty="0"/>
                        <a:t>Home</a:t>
                      </a:r>
                    </a:p>
                  </a:txBody>
                  <a:tcPr/>
                </a:tc>
                <a:tc>
                  <a:txBody>
                    <a:bodyPr/>
                    <a:lstStyle/>
                    <a:p>
                      <a:r>
                        <a:rPr lang="en-US" sz="1500" dirty="0"/>
                        <a:t>98 Licensed</a:t>
                      </a:r>
                    </a:p>
                    <a:p>
                      <a:r>
                        <a:rPr lang="en-US" sz="1500" dirty="0"/>
                        <a:t>52 Bed Capacity</a:t>
                      </a:r>
                    </a:p>
                    <a:p>
                      <a:r>
                        <a:rPr lang="en-US" sz="1500" dirty="0"/>
                        <a:t>49 Census</a:t>
                      </a:r>
                    </a:p>
                  </a:txBody>
                  <a:tcPr/>
                </a:tc>
                <a:extLst>
                  <a:ext uri="{0D108BD9-81ED-4DB2-BD59-A6C34878D82A}">
                    <a16:rowId xmlns:a16="http://schemas.microsoft.com/office/drawing/2014/main" val="1983171401"/>
                  </a:ext>
                </a:extLst>
              </a:tr>
              <a:tr h="787733">
                <a:tc>
                  <a:txBody>
                    <a:bodyPr/>
                    <a:lstStyle/>
                    <a:p>
                      <a:r>
                        <a:rPr lang="en-US" sz="1500" b="1" dirty="0"/>
                        <a:t>Jackie </a:t>
                      </a:r>
                    </a:p>
                    <a:p>
                      <a:r>
                        <a:rPr lang="en-US" sz="1500" b="1" dirty="0"/>
                        <a:t>Withrow</a:t>
                      </a:r>
                    </a:p>
                  </a:txBody>
                  <a:tcPr/>
                </a:tc>
                <a:tc>
                  <a:txBody>
                    <a:bodyPr/>
                    <a:lstStyle/>
                    <a:p>
                      <a:r>
                        <a:rPr lang="en-US" sz="1500" dirty="0"/>
                        <a:t>Beckley,</a:t>
                      </a:r>
                    </a:p>
                    <a:p>
                      <a:r>
                        <a:rPr lang="en-US" sz="1500" dirty="0"/>
                        <a:t>Raleigh County</a:t>
                      </a:r>
                    </a:p>
                  </a:txBody>
                  <a:tcPr/>
                </a:tc>
                <a:tc>
                  <a:txBody>
                    <a:bodyPr/>
                    <a:lstStyle/>
                    <a:p>
                      <a:r>
                        <a:rPr lang="en-US" sz="1500" dirty="0"/>
                        <a:t>1927</a:t>
                      </a:r>
                    </a:p>
                  </a:txBody>
                  <a:tcPr/>
                </a:tc>
                <a:tc>
                  <a:txBody>
                    <a:bodyPr/>
                    <a:lstStyle/>
                    <a:p>
                      <a:r>
                        <a:rPr lang="en-US" sz="1500" dirty="0"/>
                        <a:t>Nursing </a:t>
                      </a:r>
                    </a:p>
                    <a:p>
                      <a:r>
                        <a:rPr lang="en-US" sz="1500" dirty="0"/>
                        <a:t>Home</a:t>
                      </a:r>
                    </a:p>
                  </a:txBody>
                  <a:tcPr/>
                </a:tc>
                <a:tc>
                  <a:txBody>
                    <a:bodyPr/>
                    <a:lstStyle/>
                    <a:p>
                      <a:r>
                        <a:rPr lang="en-US" sz="1500" dirty="0"/>
                        <a:t>199 Licensed</a:t>
                      </a:r>
                    </a:p>
                    <a:p>
                      <a:r>
                        <a:rPr lang="en-US" sz="1500" dirty="0"/>
                        <a:t>75 Bed Capacity</a:t>
                      </a:r>
                    </a:p>
                    <a:p>
                      <a:r>
                        <a:rPr lang="en-US" sz="1500" dirty="0"/>
                        <a:t>58 Census</a:t>
                      </a:r>
                    </a:p>
                  </a:txBody>
                  <a:tcPr/>
                </a:tc>
                <a:extLst>
                  <a:ext uri="{0D108BD9-81ED-4DB2-BD59-A6C34878D82A}">
                    <a16:rowId xmlns:a16="http://schemas.microsoft.com/office/drawing/2014/main" val="2359675921"/>
                  </a:ext>
                </a:extLst>
              </a:tr>
              <a:tr h="787733">
                <a:tc>
                  <a:txBody>
                    <a:bodyPr/>
                    <a:lstStyle/>
                    <a:p>
                      <a:r>
                        <a:rPr lang="en-US" sz="1500" b="1" dirty="0"/>
                        <a:t>John </a:t>
                      </a:r>
                    </a:p>
                    <a:p>
                      <a:r>
                        <a:rPr lang="en-US" sz="1500" b="1" dirty="0"/>
                        <a:t>Manchin Jr.</a:t>
                      </a:r>
                    </a:p>
                  </a:txBody>
                  <a:tcPr/>
                </a:tc>
                <a:tc>
                  <a:txBody>
                    <a:bodyPr/>
                    <a:lstStyle/>
                    <a:p>
                      <a:r>
                        <a:rPr lang="en-US" sz="1500" dirty="0"/>
                        <a:t>Fairmont,</a:t>
                      </a:r>
                    </a:p>
                    <a:p>
                      <a:r>
                        <a:rPr lang="en-US" sz="1500" dirty="0"/>
                        <a:t>Marion County</a:t>
                      </a:r>
                    </a:p>
                  </a:txBody>
                  <a:tcPr/>
                </a:tc>
                <a:tc>
                  <a:txBody>
                    <a:bodyPr/>
                    <a:lstStyle/>
                    <a:p>
                      <a:r>
                        <a:rPr lang="en-US" sz="1500" dirty="0"/>
                        <a:t>1899 – Renovated 1980</a:t>
                      </a:r>
                    </a:p>
                  </a:txBody>
                  <a:tcPr/>
                </a:tc>
                <a:tc>
                  <a:txBody>
                    <a:bodyPr/>
                    <a:lstStyle/>
                    <a:p>
                      <a:r>
                        <a:rPr lang="en-US" sz="1500" dirty="0"/>
                        <a:t>Nursing Home, Outpatient Clinic</a:t>
                      </a:r>
                    </a:p>
                  </a:txBody>
                  <a:tcPr/>
                </a:tc>
                <a:tc>
                  <a:txBody>
                    <a:bodyPr/>
                    <a:lstStyle/>
                    <a:p>
                      <a:r>
                        <a:rPr lang="en-US" sz="1500" dirty="0"/>
                        <a:t>41 Nursing Home</a:t>
                      </a:r>
                    </a:p>
                    <a:p>
                      <a:r>
                        <a:rPr lang="en-US" sz="1500" dirty="0"/>
                        <a:t>38 Bed Capacity</a:t>
                      </a:r>
                    </a:p>
                    <a:p>
                      <a:r>
                        <a:rPr lang="en-US" sz="1500" dirty="0"/>
                        <a:t>28 Census</a:t>
                      </a:r>
                    </a:p>
                  </a:txBody>
                  <a:tcPr/>
                </a:tc>
                <a:extLst>
                  <a:ext uri="{0D108BD9-81ED-4DB2-BD59-A6C34878D82A}">
                    <a16:rowId xmlns:a16="http://schemas.microsoft.com/office/drawing/2014/main" val="1160249961"/>
                  </a:ext>
                </a:extLst>
              </a:tr>
              <a:tr h="787733">
                <a:tc>
                  <a:txBody>
                    <a:bodyPr/>
                    <a:lstStyle/>
                    <a:p>
                      <a:r>
                        <a:rPr lang="en-US" sz="1500" b="1" dirty="0" err="1"/>
                        <a:t>Lakin</a:t>
                      </a:r>
                      <a:endParaRPr lang="en-US" sz="1500" b="1" dirty="0"/>
                    </a:p>
                  </a:txBody>
                  <a:tcPr/>
                </a:tc>
                <a:tc>
                  <a:txBody>
                    <a:bodyPr/>
                    <a:lstStyle/>
                    <a:p>
                      <a:r>
                        <a:rPr lang="en-US" sz="1500" dirty="0"/>
                        <a:t>West Columbia,</a:t>
                      </a:r>
                    </a:p>
                    <a:p>
                      <a:r>
                        <a:rPr lang="en-US" sz="1500" dirty="0"/>
                        <a:t>Mason County</a:t>
                      </a:r>
                    </a:p>
                  </a:txBody>
                  <a:tcPr/>
                </a:tc>
                <a:tc>
                  <a:txBody>
                    <a:bodyPr/>
                    <a:lstStyle/>
                    <a:p>
                      <a:r>
                        <a:rPr lang="en-US" sz="1500" dirty="0"/>
                        <a:t>1926 – Renovated 1974</a:t>
                      </a:r>
                    </a:p>
                  </a:txBody>
                  <a:tcPr/>
                </a:tc>
                <a:tc>
                  <a:txBody>
                    <a:bodyPr/>
                    <a:lstStyle/>
                    <a:p>
                      <a:r>
                        <a:rPr lang="en-US" sz="1500" dirty="0"/>
                        <a:t>Nursing </a:t>
                      </a:r>
                    </a:p>
                    <a:p>
                      <a:r>
                        <a:rPr lang="en-US" sz="1500" dirty="0"/>
                        <a:t>Home</a:t>
                      </a:r>
                    </a:p>
                  </a:txBody>
                  <a:tcPr/>
                </a:tc>
                <a:tc>
                  <a:txBody>
                    <a:bodyPr/>
                    <a:lstStyle/>
                    <a:p>
                      <a:r>
                        <a:rPr lang="en-US" sz="1500" dirty="0"/>
                        <a:t>114 Licensed</a:t>
                      </a:r>
                    </a:p>
                    <a:p>
                      <a:r>
                        <a:rPr lang="en-US" sz="1500" dirty="0"/>
                        <a:t>65 Bed Capacity</a:t>
                      </a:r>
                    </a:p>
                    <a:p>
                      <a:r>
                        <a:rPr lang="en-US" sz="1500" dirty="0"/>
                        <a:t>59 Census</a:t>
                      </a:r>
                    </a:p>
                  </a:txBody>
                  <a:tcPr/>
                </a:tc>
                <a:extLst>
                  <a:ext uri="{0D108BD9-81ED-4DB2-BD59-A6C34878D82A}">
                    <a16:rowId xmlns:a16="http://schemas.microsoft.com/office/drawing/2014/main" val="3529566384"/>
                  </a:ext>
                </a:extLst>
              </a:tr>
              <a:tr h="990920">
                <a:tc>
                  <a:txBody>
                    <a:bodyPr/>
                    <a:lstStyle/>
                    <a:p>
                      <a:r>
                        <a:rPr lang="en-US" sz="1500" b="1" dirty="0"/>
                        <a:t>Welch</a:t>
                      </a:r>
                    </a:p>
                  </a:txBody>
                  <a:tcPr/>
                </a:tc>
                <a:tc>
                  <a:txBody>
                    <a:bodyPr/>
                    <a:lstStyle/>
                    <a:p>
                      <a:r>
                        <a:rPr lang="en-US" sz="1500" dirty="0"/>
                        <a:t>Welch,</a:t>
                      </a:r>
                    </a:p>
                    <a:p>
                      <a:r>
                        <a:rPr lang="en-US" sz="1500" dirty="0"/>
                        <a:t>McDowell County</a:t>
                      </a:r>
                    </a:p>
                  </a:txBody>
                  <a:tcPr/>
                </a:tc>
                <a:tc>
                  <a:txBody>
                    <a:bodyPr/>
                    <a:lstStyle/>
                    <a:p>
                      <a:r>
                        <a:rPr lang="en-US" sz="1500" dirty="0"/>
                        <a:t>1902 – Renovated 1984</a:t>
                      </a:r>
                    </a:p>
                  </a:txBody>
                  <a:tcPr/>
                </a:tc>
                <a:tc>
                  <a:txBody>
                    <a:bodyPr/>
                    <a:lstStyle/>
                    <a:p>
                      <a:r>
                        <a:rPr lang="en-US" sz="1500" dirty="0"/>
                        <a:t>Nursing Home, </a:t>
                      </a:r>
                    </a:p>
                    <a:p>
                      <a:r>
                        <a:rPr lang="en-US" sz="1500" dirty="0"/>
                        <a:t>Acute Care Hospital</a:t>
                      </a:r>
                    </a:p>
                  </a:txBody>
                  <a:tcPr/>
                </a:tc>
                <a:tc>
                  <a:txBody>
                    <a:bodyPr/>
                    <a:lstStyle/>
                    <a:p>
                      <a:r>
                        <a:rPr lang="en-US" sz="1500" dirty="0"/>
                        <a:t>27 Long Term Care</a:t>
                      </a:r>
                    </a:p>
                    <a:p>
                      <a:r>
                        <a:rPr lang="en-US" sz="1500" dirty="0"/>
                        <a:t>55 Acute Care</a:t>
                      </a:r>
                    </a:p>
                    <a:p>
                      <a:r>
                        <a:rPr lang="en-US" sz="1500" dirty="0"/>
                        <a:t>15 LTC Census</a:t>
                      </a:r>
                    </a:p>
                    <a:p>
                      <a:r>
                        <a:rPr lang="en-US" sz="1500" dirty="0"/>
                        <a:t>10 Acute Census</a:t>
                      </a:r>
                    </a:p>
                  </a:txBody>
                  <a:tcPr/>
                </a:tc>
                <a:extLst>
                  <a:ext uri="{0D108BD9-81ED-4DB2-BD59-A6C34878D82A}">
                    <a16:rowId xmlns:a16="http://schemas.microsoft.com/office/drawing/2014/main" val="1033043229"/>
                  </a:ext>
                </a:extLst>
              </a:tr>
              <a:tr h="554332">
                <a:tc>
                  <a:txBody>
                    <a:bodyPr/>
                    <a:lstStyle/>
                    <a:p>
                      <a:r>
                        <a:rPr lang="en-US" sz="1500" b="1" dirty="0"/>
                        <a:t>Bateman</a:t>
                      </a:r>
                    </a:p>
                  </a:txBody>
                  <a:tcPr/>
                </a:tc>
                <a:tc>
                  <a:txBody>
                    <a:bodyPr/>
                    <a:lstStyle/>
                    <a:p>
                      <a:r>
                        <a:rPr lang="en-US" sz="1500" dirty="0"/>
                        <a:t>Huntington,</a:t>
                      </a:r>
                    </a:p>
                    <a:p>
                      <a:r>
                        <a:rPr lang="en-US" sz="1500" dirty="0"/>
                        <a:t>Cabell County</a:t>
                      </a:r>
                    </a:p>
                  </a:txBody>
                  <a:tcPr/>
                </a:tc>
                <a:tc>
                  <a:txBody>
                    <a:bodyPr/>
                    <a:lstStyle/>
                    <a:p>
                      <a:r>
                        <a:rPr lang="en-US" sz="1500" dirty="0"/>
                        <a:t>1950</a:t>
                      </a:r>
                    </a:p>
                  </a:txBody>
                  <a:tcPr/>
                </a:tc>
                <a:tc>
                  <a:txBody>
                    <a:bodyPr/>
                    <a:lstStyle/>
                    <a:p>
                      <a:r>
                        <a:rPr lang="en-US" sz="1500" dirty="0"/>
                        <a:t>Psychiatric Hospital</a:t>
                      </a:r>
                    </a:p>
                  </a:txBody>
                  <a:tcPr/>
                </a:tc>
                <a:tc>
                  <a:txBody>
                    <a:bodyPr/>
                    <a:lstStyle/>
                    <a:p>
                      <a:r>
                        <a:rPr lang="en-US" sz="1500" dirty="0"/>
                        <a:t>110 Licensed</a:t>
                      </a:r>
                    </a:p>
                    <a:p>
                      <a:r>
                        <a:rPr lang="en-US" sz="1500" dirty="0"/>
                        <a:t>93 Census</a:t>
                      </a:r>
                    </a:p>
                  </a:txBody>
                  <a:tcPr/>
                </a:tc>
                <a:extLst>
                  <a:ext uri="{0D108BD9-81ED-4DB2-BD59-A6C34878D82A}">
                    <a16:rowId xmlns:a16="http://schemas.microsoft.com/office/drawing/2014/main" val="3419638000"/>
                  </a:ext>
                </a:extLst>
              </a:tr>
              <a:tr h="554332">
                <a:tc>
                  <a:txBody>
                    <a:bodyPr/>
                    <a:lstStyle/>
                    <a:p>
                      <a:r>
                        <a:rPr lang="en-US" sz="1500" b="1" dirty="0"/>
                        <a:t>Sharpe</a:t>
                      </a:r>
                    </a:p>
                  </a:txBody>
                  <a:tcPr/>
                </a:tc>
                <a:tc>
                  <a:txBody>
                    <a:bodyPr/>
                    <a:lstStyle/>
                    <a:p>
                      <a:r>
                        <a:rPr lang="en-US" sz="1500" dirty="0"/>
                        <a:t>Weston, </a:t>
                      </a:r>
                    </a:p>
                    <a:p>
                      <a:r>
                        <a:rPr lang="en-US" sz="1500" dirty="0"/>
                        <a:t>Lewis County</a:t>
                      </a:r>
                    </a:p>
                  </a:txBody>
                  <a:tcPr/>
                </a:tc>
                <a:tc>
                  <a:txBody>
                    <a:bodyPr/>
                    <a:lstStyle/>
                    <a:p>
                      <a:r>
                        <a:rPr lang="en-US" sz="1500" dirty="0"/>
                        <a:t>1990</a:t>
                      </a:r>
                    </a:p>
                  </a:txBody>
                  <a:tcPr/>
                </a:tc>
                <a:tc>
                  <a:txBody>
                    <a:bodyPr/>
                    <a:lstStyle/>
                    <a:p>
                      <a:r>
                        <a:rPr lang="en-US" sz="1500" dirty="0"/>
                        <a:t>Psychiatric Hospital</a:t>
                      </a:r>
                    </a:p>
                  </a:txBody>
                  <a:tcPr/>
                </a:tc>
                <a:tc>
                  <a:txBody>
                    <a:bodyPr/>
                    <a:lstStyle/>
                    <a:p>
                      <a:r>
                        <a:rPr lang="en-US" sz="1500" dirty="0"/>
                        <a:t>200 Licensed</a:t>
                      </a:r>
                    </a:p>
                    <a:p>
                      <a:r>
                        <a:rPr lang="en-US" sz="1500" dirty="0"/>
                        <a:t>177 Census</a:t>
                      </a:r>
                    </a:p>
                  </a:txBody>
                  <a:tcPr/>
                </a:tc>
                <a:extLst>
                  <a:ext uri="{0D108BD9-81ED-4DB2-BD59-A6C34878D82A}">
                    <a16:rowId xmlns:a16="http://schemas.microsoft.com/office/drawing/2014/main" val="2459371748"/>
                  </a:ext>
                </a:extLst>
              </a:tr>
            </a:tbl>
          </a:graphicData>
        </a:graphic>
      </p:graphicFrame>
      <p:sp>
        <p:nvSpPr>
          <p:cNvPr id="26628" name="Slide Number Placeholder 3"/>
          <p:cNvSpPr>
            <a:spLocks noGrp="1"/>
          </p:cNvSpPr>
          <p:nvPr>
            <p:ph type="sldNum" sz="quarter" idx="10"/>
          </p:nvPr>
        </p:nvSpPr>
        <p:spPr bwMode="auto">
          <a:xfrm>
            <a:off x="8337550" y="6465534"/>
            <a:ext cx="349250" cy="17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D31FDC45-C669-4590-ABA7-847939197E6E}" type="slidenum">
              <a:rPr lang="en-US" altLang="en-US" sz="750" smtClean="0"/>
              <a:pPr eaLnBrk="1" hangingPunct="1">
                <a:spcBef>
                  <a:spcPct val="0"/>
                </a:spcBef>
                <a:buFontTx/>
                <a:buNone/>
              </a:pPr>
              <a:t>29</a:t>
            </a:fld>
            <a:endParaRPr lang="en-US" altLang="en-US" sz="750" dirty="0"/>
          </a:p>
        </p:txBody>
      </p:sp>
    </p:spTree>
    <p:extLst>
      <p:ext uri="{BB962C8B-B14F-4D97-AF65-F5344CB8AC3E}">
        <p14:creationId xmlns:p14="http://schemas.microsoft.com/office/powerpoint/2010/main" val="190844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3D55-DCBE-4ABD-8D30-FF91B3E50989}"/>
              </a:ext>
            </a:extLst>
          </p:cNvPr>
          <p:cNvSpPr>
            <a:spLocks noGrp="1"/>
          </p:cNvSpPr>
          <p:nvPr>
            <p:ph type="title"/>
          </p:nvPr>
        </p:nvSpPr>
        <p:spPr/>
        <p:txBody>
          <a:bodyPr/>
          <a:lstStyle/>
          <a:p>
            <a:r>
              <a:rPr lang="en-US" sz="3200" dirty="0"/>
              <a:t>Organizational Structure </a:t>
            </a:r>
          </a:p>
        </p:txBody>
      </p:sp>
      <p:sp>
        <p:nvSpPr>
          <p:cNvPr id="4" name="Slide Number Placeholder 3">
            <a:extLst>
              <a:ext uri="{FF2B5EF4-FFF2-40B4-BE49-F238E27FC236}">
                <a16:creationId xmlns:a16="http://schemas.microsoft.com/office/drawing/2014/main" id="{009F5E6C-BD8B-4775-B6ED-96E80612909F}"/>
              </a:ext>
            </a:extLst>
          </p:cNvPr>
          <p:cNvSpPr>
            <a:spLocks noGrp="1"/>
          </p:cNvSpPr>
          <p:nvPr>
            <p:ph type="sldNum" sz="quarter" idx="10"/>
          </p:nvPr>
        </p:nvSpPr>
        <p:spPr/>
        <p:txBody>
          <a:bodyPr/>
          <a:lstStyle/>
          <a:p>
            <a:pPr>
              <a:defRPr/>
            </a:pPr>
            <a:fld id="{D70591D3-6927-4132-9D80-5F524B8E5787}" type="slidenum">
              <a:rPr lang="en-US" altLang="en-US" smtClean="0"/>
              <a:pPr>
                <a:defRPr/>
              </a:pPr>
              <a:t>3</a:t>
            </a:fld>
            <a:endParaRPr lang="en-US" altLang="en-US"/>
          </a:p>
        </p:txBody>
      </p:sp>
      <p:pic>
        <p:nvPicPr>
          <p:cNvPr id="5" name="Picture 4">
            <a:extLst>
              <a:ext uri="{FF2B5EF4-FFF2-40B4-BE49-F238E27FC236}">
                <a16:creationId xmlns:a16="http://schemas.microsoft.com/office/drawing/2014/main" id="{59BCC209-3DFC-43D2-B2C4-F4723C1881C2}"/>
              </a:ext>
            </a:extLst>
          </p:cNvPr>
          <p:cNvPicPr>
            <a:picLocks noChangeAspect="1"/>
          </p:cNvPicPr>
          <p:nvPr/>
        </p:nvPicPr>
        <p:blipFill>
          <a:blip r:embed="rId3"/>
          <a:stretch>
            <a:fillRect/>
          </a:stretch>
        </p:blipFill>
        <p:spPr>
          <a:xfrm>
            <a:off x="456843" y="1212911"/>
            <a:ext cx="8230313" cy="4877645"/>
          </a:xfrm>
          <a:prstGeom prst="rect">
            <a:avLst/>
          </a:prstGeom>
        </p:spPr>
      </p:pic>
    </p:spTree>
    <p:extLst>
      <p:ext uri="{BB962C8B-B14F-4D97-AF65-F5344CB8AC3E}">
        <p14:creationId xmlns:p14="http://schemas.microsoft.com/office/powerpoint/2010/main" val="292280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78D3-F337-427F-B2AC-D53909285833}"/>
              </a:ext>
            </a:extLst>
          </p:cNvPr>
          <p:cNvSpPr>
            <a:spLocks noGrp="1"/>
          </p:cNvSpPr>
          <p:nvPr>
            <p:ph type="title"/>
          </p:nvPr>
        </p:nvSpPr>
        <p:spPr/>
        <p:txBody>
          <a:bodyPr/>
          <a:lstStyle/>
          <a:p>
            <a:r>
              <a:rPr lang="en-US" sz="3200" dirty="0"/>
              <a:t>Facilities Budgetary Drivers and Risks</a:t>
            </a:r>
          </a:p>
        </p:txBody>
      </p:sp>
      <p:sp>
        <p:nvSpPr>
          <p:cNvPr id="3" name="Content Placeholder 2">
            <a:extLst>
              <a:ext uri="{FF2B5EF4-FFF2-40B4-BE49-F238E27FC236}">
                <a16:creationId xmlns:a16="http://schemas.microsoft.com/office/drawing/2014/main" id="{44BA52F5-2CD7-4AC9-85F0-4FEBCCB149CE}"/>
              </a:ext>
            </a:extLst>
          </p:cNvPr>
          <p:cNvSpPr>
            <a:spLocks noGrp="1"/>
          </p:cNvSpPr>
          <p:nvPr>
            <p:ph idx="1"/>
          </p:nvPr>
        </p:nvSpPr>
        <p:spPr>
          <a:xfrm>
            <a:off x="372140" y="971550"/>
            <a:ext cx="8498904" cy="5456546"/>
          </a:xfrm>
        </p:spPr>
        <p:txBody>
          <a:bodyPr>
            <a:normAutofit/>
          </a:bodyPr>
          <a:lstStyle/>
          <a:p>
            <a:pPr marL="514350" indent="-514350">
              <a:buFont typeface="+mj-lt"/>
              <a:buAutoNum type="arabicPeriod"/>
            </a:pPr>
            <a:r>
              <a:rPr lang="en-US" sz="2800" b="0" dirty="0"/>
              <a:t>Continued annual operational losses</a:t>
            </a:r>
          </a:p>
          <a:p>
            <a:pPr marL="514350" indent="-514350">
              <a:buFont typeface="+mj-lt"/>
              <a:buAutoNum type="arabicPeriod"/>
            </a:pPr>
            <a:r>
              <a:rPr lang="en-US" sz="2800" b="0" dirty="0"/>
              <a:t>Increases in contractual staff expenditures (including crisis rate for contract staff)</a:t>
            </a:r>
          </a:p>
          <a:p>
            <a:pPr marL="514350" indent="-514350">
              <a:buFont typeface="+mj-lt"/>
              <a:buAutoNum type="arabicPeriod"/>
            </a:pPr>
            <a:r>
              <a:rPr lang="en-US" sz="2800" b="0" dirty="0"/>
              <a:t>Capital outlays and maintenance </a:t>
            </a:r>
          </a:p>
          <a:p>
            <a:pPr marL="514350" indent="-514350">
              <a:buFont typeface="+mj-lt"/>
              <a:buAutoNum type="arabicPeriod"/>
            </a:pPr>
            <a:r>
              <a:rPr lang="en-US" sz="2800" b="0" dirty="0"/>
              <a:t>Emergency equipment or facility structural issue</a:t>
            </a:r>
          </a:p>
          <a:p>
            <a:pPr marL="514350" indent="-514350">
              <a:buFont typeface="+mj-lt"/>
              <a:buAutoNum type="arabicPeriod"/>
            </a:pPr>
            <a:r>
              <a:rPr lang="en-US" sz="2800" b="0" dirty="0"/>
              <a:t>Increases in diversions (involuntary commitments by court)</a:t>
            </a:r>
          </a:p>
          <a:p>
            <a:pPr marL="514350" indent="-514350">
              <a:buFont typeface="+mj-lt"/>
              <a:buAutoNum type="arabicPeriod"/>
            </a:pPr>
            <a:r>
              <a:rPr lang="en-US" sz="2800" b="0" dirty="0"/>
              <a:t>Court orders dictating payments</a:t>
            </a:r>
          </a:p>
          <a:p>
            <a:pPr marL="514350" indent="-514350">
              <a:buFont typeface="+mj-lt"/>
              <a:buAutoNum type="arabicPeriod"/>
            </a:pPr>
            <a:endParaRPr lang="en-US" sz="2800" b="0" dirty="0"/>
          </a:p>
        </p:txBody>
      </p:sp>
      <p:sp>
        <p:nvSpPr>
          <p:cNvPr id="4" name="Slide Number Placeholder 3">
            <a:extLst>
              <a:ext uri="{FF2B5EF4-FFF2-40B4-BE49-F238E27FC236}">
                <a16:creationId xmlns:a16="http://schemas.microsoft.com/office/drawing/2014/main" id="{3C3BC486-89A6-48F0-B24D-CE4E641A7E67}"/>
              </a:ext>
            </a:extLst>
          </p:cNvPr>
          <p:cNvSpPr>
            <a:spLocks noGrp="1"/>
          </p:cNvSpPr>
          <p:nvPr>
            <p:ph type="sldNum" sz="quarter" idx="10"/>
          </p:nvPr>
        </p:nvSpPr>
        <p:spPr/>
        <p:txBody>
          <a:bodyPr/>
          <a:lstStyle/>
          <a:p>
            <a:pPr>
              <a:defRPr/>
            </a:pPr>
            <a:fld id="{D70591D3-6927-4132-9D80-5F524B8E5787}" type="slidenum">
              <a:rPr lang="en-US" altLang="en-US" smtClean="0"/>
              <a:pPr>
                <a:defRPr/>
              </a:pPr>
              <a:t>30</a:t>
            </a:fld>
            <a:endParaRPr lang="en-US" altLang="en-US"/>
          </a:p>
        </p:txBody>
      </p:sp>
    </p:spTree>
    <p:extLst>
      <p:ext uri="{BB962C8B-B14F-4D97-AF65-F5344CB8AC3E}">
        <p14:creationId xmlns:p14="http://schemas.microsoft.com/office/powerpoint/2010/main" val="2887445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E5CE96-4C40-4A71-B2D8-570758356756}"/>
              </a:ext>
            </a:extLst>
          </p:cNvPr>
          <p:cNvSpPr txBox="1"/>
          <p:nvPr/>
        </p:nvSpPr>
        <p:spPr>
          <a:xfrm>
            <a:off x="830343" y="6062454"/>
            <a:ext cx="8092440" cy="219291"/>
          </a:xfrm>
          <a:prstGeom prst="rect">
            <a:avLst/>
          </a:prstGeom>
          <a:noFill/>
        </p:spPr>
        <p:txBody>
          <a:bodyPr wrap="square" rtlCol="0">
            <a:spAutoFit/>
          </a:bodyPr>
          <a:lstStyle/>
          <a:p>
            <a:r>
              <a:rPr lang="en-US" sz="825" dirty="0"/>
              <a:t>Federal revenue represents spending authority appropriation – Amount authorized to spend if federal awards and expenditures occur as estimated.</a:t>
            </a:r>
          </a:p>
        </p:txBody>
      </p:sp>
      <p:sp>
        <p:nvSpPr>
          <p:cNvPr id="3" name="Title 2">
            <a:extLst>
              <a:ext uri="{FF2B5EF4-FFF2-40B4-BE49-F238E27FC236}">
                <a16:creationId xmlns:a16="http://schemas.microsoft.com/office/drawing/2014/main" id="{1FAE531D-10C2-49A7-B0BD-DF1C3A3587A3}"/>
              </a:ext>
            </a:extLst>
          </p:cNvPr>
          <p:cNvSpPr>
            <a:spLocks noGrp="1"/>
          </p:cNvSpPr>
          <p:nvPr>
            <p:ph type="title"/>
          </p:nvPr>
        </p:nvSpPr>
        <p:spPr/>
        <p:txBody>
          <a:bodyPr/>
          <a:lstStyle/>
          <a:p>
            <a:r>
              <a:rPr lang="en-US" sz="3200" dirty="0"/>
              <a:t>Bureau for Behavioral Health</a:t>
            </a:r>
          </a:p>
        </p:txBody>
      </p:sp>
      <p:sp>
        <p:nvSpPr>
          <p:cNvPr id="6" name="Slide Number Placeholder 3">
            <a:extLst>
              <a:ext uri="{FF2B5EF4-FFF2-40B4-BE49-F238E27FC236}">
                <a16:creationId xmlns:a16="http://schemas.microsoft.com/office/drawing/2014/main" id="{7BCD8166-DAE8-4275-8B2C-86AF7964F2D9}"/>
              </a:ext>
            </a:extLst>
          </p:cNvPr>
          <p:cNvSpPr>
            <a:spLocks noGrp="1"/>
          </p:cNvSpPr>
          <p:nvPr>
            <p:ph type="sldNum" sz="quarter" idx="10"/>
          </p:nvPr>
        </p:nvSpPr>
        <p:spPr>
          <a:xfrm>
            <a:off x="8337550" y="6356350"/>
            <a:ext cx="349250" cy="171450"/>
          </a:xfrm>
        </p:spPr>
        <p:txBody>
          <a:bodyPr/>
          <a:lstStyle/>
          <a:p>
            <a:fld id="{6EE309E2-4A0D-45E8-A9D9-4D2D33238865}" type="slidenum">
              <a:rPr lang="en-US" altLang="en-US" smtClean="0"/>
              <a:pPr/>
              <a:t>31</a:t>
            </a:fld>
            <a:endParaRPr lang="en-US" altLang="en-US"/>
          </a:p>
        </p:txBody>
      </p:sp>
      <p:pic>
        <p:nvPicPr>
          <p:cNvPr id="4" name="Content Placeholder 3">
            <a:extLst>
              <a:ext uri="{FF2B5EF4-FFF2-40B4-BE49-F238E27FC236}">
                <a16:creationId xmlns:a16="http://schemas.microsoft.com/office/drawing/2014/main" id="{24933B09-4254-4612-8484-7BC7AA7C8724}"/>
              </a:ext>
            </a:extLst>
          </p:cNvPr>
          <p:cNvPicPr>
            <a:picLocks noGrp="1" noChangeAspect="1"/>
          </p:cNvPicPr>
          <p:nvPr>
            <p:ph idx="1"/>
          </p:nvPr>
        </p:nvPicPr>
        <p:blipFill>
          <a:blip r:embed="rId3"/>
          <a:stretch>
            <a:fillRect/>
          </a:stretch>
        </p:blipFill>
        <p:spPr>
          <a:xfrm>
            <a:off x="589547" y="971550"/>
            <a:ext cx="7964906" cy="4920300"/>
          </a:xfrm>
          <a:prstGeom prst="rect">
            <a:avLst/>
          </a:prstGeom>
        </p:spPr>
      </p:pic>
    </p:spTree>
    <p:extLst>
      <p:ext uri="{BB962C8B-B14F-4D97-AF65-F5344CB8AC3E}">
        <p14:creationId xmlns:p14="http://schemas.microsoft.com/office/powerpoint/2010/main" val="286289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184C-679D-4D6B-8983-4E4FC87F2D1D}"/>
              </a:ext>
            </a:extLst>
          </p:cNvPr>
          <p:cNvSpPr>
            <a:spLocks noGrp="1"/>
          </p:cNvSpPr>
          <p:nvPr>
            <p:ph type="title"/>
          </p:nvPr>
        </p:nvSpPr>
        <p:spPr/>
        <p:txBody>
          <a:bodyPr/>
          <a:lstStyle/>
          <a:p>
            <a:r>
              <a:rPr lang="en-US" sz="3400" dirty="0"/>
              <a:t>BBH Budgetary Drivers and Risks</a:t>
            </a:r>
          </a:p>
        </p:txBody>
      </p:sp>
      <p:sp>
        <p:nvSpPr>
          <p:cNvPr id="3" name="Content Placeholder 2">
            <a:extLst>
              <a:ext uri="{FF2B5EF4-FFF2-40B4-BE49-F238E27FC236}">
                <a16:creationId xmlns:a16="http://schemas.microsoft.com/office/drawing/2014/main" id="{4AF20FA7-AD34-4D12-A836-7D0E1A5B24EA}"/>
              </a:ext>
            </a:extLst>
          </p:cNvPr>
          <p:cNvSpPr>
            <a:spLocks noGrp="1"/>
          </p:cNvSpPr>
          <p:nvPr>
            <p:ph idx="1"/>
          </p:nvPr>
        </p:nvSpPr>
        <p:spPr/>
        <p:txBody>
          <a:bodyPr>
            <a:normAutofit/>
          </a:bodyPr>
          <a:lstStyle/>
          <a:p>
            <a:pPr marL="514350" indent="-514350">
              <a:buFont typeface="+mj-lt"/>
              <a:buAutoNum type="arabicPeriod"/>
            </a:pPr>
            <a:r>
              <a:rPr lang="en-US" sz="2800" b="0" dirty="0"/>
              <a:t>SUD Epidemic</a:t>
            </a:r>
          </a:p>
          <a:p>
            <a:pPr marL="514350" indent="-514350">
              <a:buFont typeface="+mj-lt"/>
              <a:buAutoNum type="arabicPeriod"/>
            </a:pPr>
            <a:r>
              <a:rPr lang="en-US" sz="2800" b="0" dirty="0"/>
              <a:t>COVID-19 behavioral health aftershocks</a:t>
            </a:r>
          </a:p>
          <a:p>
            <a:pPr marL="514350" indent="-514350">
              <a:buFont typeface="+mj-lt"/>
              <a:buAutoNum type="arabicPeriod"/>
            </a:pPr>
            <a:r>
              <a:rPr lang="en-US" sz="2800" b="0" dirty="0"/>
              <a:t>Decrease in federal funding</a:t>
            </a:r>
          </a:p>
          <a:p>
            <a:pPr marL="514350" indent="-514350">
              <a:buFont typeface="+mj-lt"/>
              <a:buAutoNum type="arabicPeriod"/>
            </a:pPr>
            <a:r>
              <a:rPr lang="en-US" sz="2800" b="0" dirty="0"/>
              <a:t>Lawsuits/court orders</a:t>
            </a:r>
          </a:p>
          <a:p>
            <a:pPr marL="514350" indent="-514350">
              <a:buFont typeface="+mj-lt"/>
              <a:buAutoNum type="arabicPeriod"/>
            </a:pPr>
            <a:r>
              <a:rPr lang="en-US" sz="2800" b="0" dirty="0"/>
              <a:t>Provider shortages in community mental health for adults and children</a:t>
            </a:r>
          </a:p>
          <a:p>
            <a:pPr marL="514350" indent="-514350">
              <a:buFont typeface="+mj-lt"/>
              <a:buAutoNum type="arabicPeriod"/>
            </a:pPr>
            <a:r>
              <a:rPr lang="en-US" sz="2800" b="0" dirty="0"/>
              <a:t>Group home management</a:t>
            </a:r>
          </a:p>
          <a:p>
            <a:endParaRPr lang="en-US" sz="3800" b="0" dirty="0"/>
          </a:p>
          <a:p>
            <a:endParaRPr lang="en-US" sz="3500" b="0" dirty="0"/>
          </a:p>
          <a:p>
            <a:endParaRPr lang="en-US" sz="3500" b="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A982E2CD-4717-4773-9E29-81F6B09426E0}"/>
              </a:ext>
            </a:extLst>
          </p:cNvPr>
          <p:cNvSpPr>
            <a:spLocks noGrp="1"/>
          </p:cNvSpPr>
          <p:nvPr>
            <p:ph type="sldNum" sz="quarter" idx="10"/>
          </p:nvPr>
        </p:nvSpPr>
        <p:spPr/>
        <p:txBody>
          <a:bodyPr/>
          <a:lstStyle/>
          <a:p>
            <a:fld id="{6EE309E2-4A0D-45E8-A9D9-4D2D33238865}" type="slidenum">
              <a:rPr lang="en-US" altLang="en-US" smtClean="0"/>
              <a:pPr/>
              <a:t>32</a:t>
            </a:fld>
            <a:endParaRPr lang="en-US" altLang="en-US"/>
          </a:p>
        </p:txBody>
      </p:sp>
    </p:spTree>
    <p:extLst>
      <p:ext uri="{BB962C8B-B14F-4D97-AF65-F5344CB8AC3E}">
        <p14:creationId xmlns:p14="http://schemas.microsoft.com/office/powerpoint/2010/main" val="3490334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Children’s Health Insurance Program</a:t>
            </a:r>
          </a:p>
        </p:txBody>
      </p:sp>
      <p:sp>
        <p:nvSpPr>
          <p:cNvPr id="4" name="Slide Number Placeholder 3"/>
          <p:cNvSpPr>
            <a:spLocks noGrp="1"/>
          </p:cNvSpPr>
          <p:nvPr>
            <p:ph type="sldNum" sz="quarter" idx="10"/>
          </p:nvPr>
        </p:nvSpPr>
        <p:spPr/>
        <p:txBody>
          <a:bodyPr/>
          <a:lstStyle/>
          <a:p>
            <a:pPr>
              <a:defRPr/>
            </a:pPr>
            <a:fld id="{D70591D3-6927-4132-9D80-5F524B8E5787}" type="slidenum">
              <a:rPr lang="en-US" altLang="en-US" smtClean="0"/>
              <a:pPr>
                <a:defRPr/>
              </a:pPr>
              <a:t>33</a:t>
            </a:fld>
            <a:endParaRPr lang="en-US" altLang="en-US"/>
          </a:p>
        </p:txBody>
      </p:sp>
      <p:sp>
        <p:nvSpPr>
          <p:cNvPr id="7" name="TextBox 6">
            <a:extLst>
              <a:ext uri="{FF2B5EF4-FFF2-40B4-BE49-F238E27FC236}">
                <a16:creationId xmlns:a16="http://schemas.microsoft.com/office/drawing/2014/main" id="{207A848E-2DDB-437E-940A-785FB7723FE0}"/>
              </a:ext>
            </a:extLst>
          </p:cNvPr>
          <p:cNvSpPr txBox="1"/>
          <p:nvPr/>
        </p:nvSpPr>
        <p:spPr>
          <a:xfrm>
            <a:off x="594360" y="5999602"/>
            <a:ext cx="8092440" cy="219291"/>
          </a:xfrm>
          <a:prstGeom prst="rect">
            <a:avLst/>
          </a:prstGeom>
          <a:noFill/>
        </p:spPr>
        <p:txBody>
          <a:bodyPr wrap="square" rtlCol="0">
            <a:spAutoFit/>
          </a:bodyPr>
          <a:lstStyle/>
          <a:p>
            <a:r>
              <a:rPr lang="en-US" sz="825" dirty="0"/>
              <a:t>Federal revenue represents spending authority appropriation – Amount authorized to spend if federal awards and expenditures occur as estimated.</a:t>
            </a:r>
          </a:p>
        </p:txBody>
      </p:sp>
      <p:pic>
        <p:nvPicPr>
          <p:cNvPr id="6" name="Content Placeholder 5">
            <a:extLst>
              <a:ext uri="{FF2B5EF4-FFF2-40B4-BE49-F238E27FC236}">
                <a16:creationId xmlns:a16="http://schemas.microsoft.com/office/drawing/2014/main" id="{5F02C683-B2F5-4273-A414-C42654636FD1}"/>
              </a:ext>
            </a:extLst>
          </p:cNvPr>
          <p:cNvPicPr>
            <a:picLocks noGrp="1" noChangeAspect="1"/>
          </p:cNvPicPr>
          <p:nvPr>
            <p:ph idx="1"/>
          </p:nvPr>
        </p:nvPicPr>
        <p:blipFill>
          <a:blip r:embed="rId3"/>
          <a:stretch>
            <a:fillRect/>
          </a:stretch>
        </p:blipFill>
        <p:spPr>
          <a:xfrm>
            <a:off x="457200" y="971550"/>
            <a:ext cx="8092440" cy="4890595"/>
          </a:xfrm>
          <a:prstGeom prst="rect">
            <a:avLst/>
          </a:prstGeom>
        </p:spPr>
      </p:pic>
    </p:spTree>
    <p:extLst>
      <p:ext uri="{BB962C8B-B14F-4D97-AF65-F5344CB8AC3E}">
        <p14:creationId xmlns:p14="http://schemas.microsoft.com/office/powerpoint/2010/main" val="3270359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BE26-6D0B-4433-BDB4-AEAB1D6575EC}"/>
              </a:ext>
            </a:extLst>
          </p:cNvPr>
          <p:cNvSpPr>
            <a:spLocks noGrp="1"/>
          </p:cNvSpPr>
          <p:nvPr>
            <p:ph type="title"/>
          </p:nvPr>
        </p:nvSpPr>
        <p:spPr/>
        <p:txBody>
          <a:bodyPr/>
          <a:lstStyle/>
          <a:p>
            <a:r>
              <a:rPr lang="en-US" sz="3400" dirty="0"/>
              <a:t>CHIP Budget Overview and Risks</a:t>
            </a:r>
          </a:p>
        </p:txBody>
      </p:sp>
      <p:sp>
        <p:nvSpPr>
          <p:cNvPr id="3" name="Content Placeholder 2">
            <a:extLst>
              <a:ext uri="{FF2B5EF4-FFF2-40B4-BE49-F238E27FC236}">
                <a16:creationId xmlns:a16="http://schemas.microsoft.com/office/drawing/2014/main" id="{01622587-561F-4E88-B06A-D06E7886727F}"/>
              </a:ext>
            </a:extLst>
          </p:cNvPr>
          <p:cNvSpPr>
            <a:spLocks noGrp="1"/>
          </p:cNvSpPr>
          <p:nvPr>
            <p:ph idx="1"/>
          </p:nvPr>
        </p:nvSpPr>
        <p:spPr>
          <a:xfrm>
            <a:off x="235193" y="971550"/>
            <a:ext cx="8647550" cy="5194300"/>
          </a:xfrm>
        </p:spPr>
        <p:txBody>
          <a:bodyPr>
            <a:noAutofit/>
          </a:bodyPr>
          <a:lstStyle/>
          <a:p>
            <a:pPr lvl="2" indent="0">
              <a:buNone/>
            </a:pPr>
            <a:r>
              <a:rPr lang="en-US" sz="2400" u="sng" dirty="0"/>
              <a:t>CHIP Overview</a:t>
            </a:r>
          </a:p>
          <a:p>
            <a:pPr marL="628650" lvl="2" indent="-457200">
              <a:buFont typeface="+mj-lt"/>
              <a:buAutoNum type="arabicPeriod"/>
            </a:pPr>
            <a:r>
              <a:rPr lang="en-US" sz="2400" dirty="0"/>
              <a:t>Covers children and pregnant women up to 300% of the federal poverty Level</a:t>
            </a:r>
          </a:p>
          <a:p>
            <a:pPr marL="628650" lvl="2" indent="-457200">
              <a:buFont typeface="+mj-lt"/>
              <a:buAutoNum type="arabicPeriod"/>
            </a:pPr>
            <a:r>
              <a:rPr lang="en-US" sz="2400" dirty="0"/>
              <a:t>Serves average of 20,000 children and 250 pregnant women at any point in time.  CHIP also pays for approximately 13,000 children on Medicaid</a:t>
            </a:r>
          </a:p>
          <a:p>
            <a:pPr marL="628650" lvl="2" indent="-457200">
              <a:buFont typeface="+mj-lt"/>
              <a:buAutoNum type="arabicPeriod"/>
            </a:pPr>
            <a:r>
              <a:rPr lang="en-US" sz="2400" dirty="0"/>
              <a:t>CHIP federal match rate been slightly increased to 85% during the pandemic and will drop to 81.814% for FFY2023</a:t>
            </a:r>
          </a:p>
          <a:p>
            <a:pPr lvl="2" indent="0">
              <a:buNone/>
            </a:pPr>
            <a:r>
              <a:rPr lang="en-US" sz="2400" u="sng" dirty="0"/>
              <a:t>Risks</a:t>
            </a:r>
          </a:p>
          <a:p>
            <a:pPr marL="628650" lvl="2" indent="-457200">
              <a:buFont typeface="+mj-lt"/>
              <a:buAutoNum type="arabicPeriod"/>
            </a:pPr>
            <a:r>
              <a:rPr lang="en-US" sz="2400" dirty="0"/>
              <a:t>Increased expenditures due to COVID, increased enrollment, etc.</a:t>
            </a:r>
          </a:p>
          <a:p>
            <a:pPr marL="628650" lvl="2" indent="-457200">
              <a:buFont typeface="+mj-lt"/>
              <a:buAutoNum type="arabicPeriod"/>
            </a:pPr>
            <a:r>
              <a:rPr lang="en-US" sz="2400" dirty="0"/>
              <a:t>Risk of reduction or loss of federal matching funds</a:t>
            </a:r>
          </a:p>
          <a:p>
            <a:pPr marL="628650" lvl="2" indent="-457200">
              <a:buFont typeface="+mj-lt"/>
              <a:buAutoNum type="arabicPeriod"/>
            </a:pPr>
            <a:r>
              <a:rPr lang="en-US" sz="2400" dirty="0"/>
              <a:t>Policy decisions to increase payments/expand benefits</a:t>
            </a:r>
          </a:p>
        </p:txBody>
      </p:sp>
      <p:sp>
        <p:nvSpPr>
          <p:cNvPr id="4" name="Slide Number Placeholder 3">
            <a:extLst>
              <a:ext uri="{FF2B5EF4-FFF2-40B4-BE49-F238E27FC236}">
                <a16:creationId xmlns:a16="http://schemas.microsoft.com/office/drawing/2014/main" id="{B009D579-7E1D-4EAE-A65F-63945EF87FF9}"/>
              </a:ext>
            </a:extLst>
          </p:cNvPr>
          <p:cNvSpPr>
            <a:spLocks noGrp="1"/>
          </p:cNvSpPr>
          <p:nvPr>
            <p:ph type="sldNum" sz="quarter" idx="10"/>
          </p:nvPr>
        </p:nvSpPr>
        <p:spPr/>
        <p:txBody>
          <a:bodyPr/>
          <a:lstStyle/>
          <a:p>
            <a:pPr>
              <a:defRPr/>
            </a:pPr>
            <a:fld id="{D70591D3-6927-4132-9D80-5F524B8E5787}" type="slidenum">
              <a:rPr lang="en-US" altLang="en-US" smtClean="0">
                <a:solidFill>
                  <a:prstClr val="black"/>
                </a:solidFill>
              </a:rPr>
              <a:pPr>
                <a:defRPr/>
              </a:pPr>
              <a:t>34</a:t>
            </a:fld>
            <a:endParaRPr lang="en-US" altLang="en-US" dirty="0">
              <a:solidFill>
                <a:prstClr val="black"/>
              </a:solidFill>
            </a:endParaRPr>
          </a:p>
        </p:txBody>
      </p:sp>
    </p:spTree>
    <p:extLst>
      <p:ext uri="{BB962C8B-B14F-4D97-AF65-F5344CB8AC3E}">
        <p14:creationId xmlns:p14="http://schemas.microsoft.com/office/powerpoint/2010/main" val="4082014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Bureau for Child Support Enforcement</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35</a:t>
            </a:fld>
            <a:endParaRPr lang="en-US" altLang="en-US">
              <a:solidFill>
                <a:prstClr val="black"/>
              </a:solidFill>
              <a:latin typeface="Calibri" pitchFamily="34" charset="0"/>
              <a:ea typeface="MS PGothic" pitchFamily="34" charset="-128"/>
            </a:endParaRPr>
          </a:p>
        </p:txBody>
      </p:sp>
      <p:graphicFrame>
        <p:nvGraphicFramePr>
          <p:cNvPr id="6" name="Content Placeholder 5"/>
          <p:cNvGraphicFramePr>
            <a:graphicFrameLocks noGrp="1"/>
          </p:cNvGraphicFramePr>
          <p:nvPr>
            <p:ph idx="1"/>
          </p:nvPr>
        </p:nvGraphicFramePr>
        <p:xfrm>
          <a:off x="2257425" y="2046689"/>
          <a:ext cx="4629150" cy="292179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A5DFB291-0570-4461-897C-E16B8FBA0128}"/>
              </a:ext>
            </a:extLst>
          </p:cNvPr>
          <p:cNvPicPr>
            <a:picLocks noChangeAspect="1"/>
          </p:cNvPicPr>
          <p:nvPr/>
        </p:nvPicPr>
        <p:blipFill>
          <a:blip r:embed="rId4"/>
          <a:stretch>
            <a:fillRect/>
          </a:stretch>
        </p:blipFill>
        <p:spPr>
          <a:xfrm>
            <a:off x="533050" y="938463"/>
            <a:ext cx="8077900" cy="5221705"/>
          </a:xfrm>
          <a:prstGeom prst="rect">
            <a:avLst/>
          </a:prstGeom>
        </p:spPr>
      </p:pic>
    </p:spTree>
    <p:extLst>
      <p:ext uri="{BB962C8B-B14F-4D97-AF65-F5344CB8AC3E}">
        <p14:creationId xmlns:p14="http://schemas.microsoft.com/office/powerpoint/2010/main" val="3289257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Office of Inspector General</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36</a:t>
            </a:fld>
            <a:endParaRPr lang="en-US" altLang="en-US" dirty="0">
              <a:solidFill>
                <a:prstClr val="black"/>
              </a:solidFill>
              <a:latin typeface="Calibri" pitchFamily="34" charset="0"/>
              <a:ea typeface="MS PGothic" pitchFamily="34" charset="-128"/>
            </a:endParaRPr>
          </a:p>
        </p:txBody>
      </p:sp>
      <p:sp>
        <p:nvSpPr>
          <p:cNvPr id="5" name="TextBox 4">
            <a:extLst>
              <a:ext uri="{FF2B5EF4-FFF2-40B4-BE49-F238E27FC236}">
                <a16:creationId xmlns:a16="http://schemas.microsoft.com/office/drawing/2014/main" id="{CE18F459-6C6A-4594-B685-6C2B96EDED04}"/>
              </a:ext>
            </a:extLst>
          </p:cNvPr>
          <p:cNvSpPr txBox="1"/>
          <p:nvPr/>
        </p:nvSpPr>
        <p:spPr>
          <a:xfrm>
            <a:off x="580767" y="5986430"/>
            <a:ext cx="8106033" cy="427040"/>
          </a:xfrm>
          <a:prstGeom prst="rect">
            <a:avLst/>
          </a:prstGeom>
          <a:noFill/>
        </p:spPr>
        <p:txBody>
          <a:bodyPr wrap="square" rtlCol="0">
            <a:spAutoFit/>
          </a:bodyPr>
          <a:lstStyle/>
          <a:p>
            <a:r>
              <a:rPr lang="en-US" sz="825" dirty="0"/>
              <a:t>Federal revenue represents spending authority appropriation – Amount authorized to spend if federal awards and expenditures occur as estimated.</a:t>
            </a:r>
          </a:p>
          <a:p>
            <a:endParaRPr lang="en-US" sz="1350" dirty="0"/>
          </a:p>
        </p:txBody>
      </p:sp>
      <p:pic>
        <p:nvPicPr>
          <p:cNvPr id="7" name="Content Placeholder 6">
            <a:extLst>
              <a:ext uri="{FF2B5EF4-FFF2-40B4-BE49-F238E27FC236}">
                <a16:creationId xmlns:a16="http://schemas.microsoft.com/office/drawing/2014/main" id="{1F6EF628-DAF2-4B04-997E-CBE3A46E8A9E}"/>
              </a:ext>
            </a:extLst>
          </p:cNvPr>
          <p:cNvPicPr>
            <a:picLocks noGrp="1" noChangeAspect="1"/>
          </p:cNvPicPr>
          <p:nvPr>
            <p:ph idx="1"/>
          </p:nvPr>
        </p:nvPicPr>
        <p:blipFill>
          <a:blip r:embed="rId3"/>
          <a:stretch>
            <a:fillRect/>
          </a:stretch>
        </p:blipFill>
        <p:spPr>
          <a:xfrm>
            <a:off x="830343" y="971550"/>
            <a:ext cx="7483313" cy="4900550"/>
          </a:xfrm>
          <a:prstGeom prst="rect">
            <a:avLst/>
          </a:prstGeom>
        </p:spPr>
      </p:pic>
    </p:spTree>
    <p:extLst>
      <p:ext uri="{BB962C8B-B14F-4D97-AF65-F5344CB8AC3E}">
        <p14:creationId xmlns:p14="http://schemas.microsoft.com/office/powerpoint/2010/main" val="3037819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78D3-F337-427F-B2AC-D53909285833}"/>
              </a:ext>
            </a:extLst>
          </p:cNvPr>
          <p:cNvSpPr>
            <a:spLocks noGrp="1"/>
          </p:cNvSpPr>
          <p:nvPr>
            <p:ph type="title"/>
          </p:nvPr>
        </p:nvSpPr>
        <p:spPr/>
        <p:txBody>
          <a:bodyPr/>
          <a:lstStyle/>
          <a:p>
            <a:r>
              <a:rPr lang="en-US" sz="3200" dirty="0"/>
              <a:t>Other DHHR Budgetary Risks and Issues</a:t>
            </a:r>
          </a:p>
        </p:txBody>
      </p:sp>
      <p:sp>
        <p:nvSpPr>
          <p:cNvPr id="3" name="Content Placeholder 2">
            <a:extLst>
              <a:ext uri="{FF2B5EF4-FFF2-40B4-BE49-F238E27FC236}">
                <a16:creationId xmlns:a16="http://schemas.microsoft.com/office/drawing/2014/main" id="{44BA52F5-2CD7-4AC9-85F0-4FEBCCB149CE}"/>
              </a:ext>
            </a:extLst>
          </p:cNvPr>
          <p:cNvSpPr>
            <a:spLocks noGrp="1"/>
          </p:cNvSpPr>
          <p:nvPr>
            <p:ph idx="1"/>
          </p:nvPr>
        </p:nvSpPr>
        <p:spPr>
          <a:xfrm>
            <a:off x="300251" y="971550"/>
            <a:ext cx="8570793" cy="5456546"/>
          </a:xfrm>
        </p:spPr>
        <p:txBody>
          <a:bodyPr>
            <a:normAutofit/>
          </a:bodyPr>
          <a:lstStyle/>
          <a:p>
            <a:pPr marL="514350" indent="-514350">
              <a:buFont typeface="+mj-lt"/>
              <a:buAutoNum type="arabicPeriod"/>
            </a:pPr>
            <a:r>
              <a:rPr lang="en-US" sz="2800" b="0" dirty="0"/>
              <a:t>Federal match changes for DHHR IT systems</a:t>
            </a:r>
          </a:p>
          <a:p>
            <a:pPr marL="514350" indent="-514350">
              <a:buFont typeface="+mj-lt"/>
              <a:buAutoNum type="arabicPeriod"/>
            </a:pPr>
            <a:r>
              <a:rPr lang="en-US" sz="2800" b="0" dirty="0"/>
              <a:t>Telephone and internet failures</a:t>
            </a:r>
          </a:p>
          <a:p>
            <a:pPr marL="514350" indent="-514350">
              <a:buFont typeface="+mj-lt"/>
              <a:buAutoNum type="arabicPeriod"/>
            </a:pPr>
            <a:r>
              <a:rPr lang="en-US" sz="2800" b="0" dirty="0"/>
              <a:t>Capital costs for owned/leased properties</a:t>
            </a:r>
          </a:p>
          <a:p>
            <a:pPr marL="514350" indent="-514350">
              <a:buFont typeface="+mj-lt"/>
              <a:buAutoNum type="arabicPeriod"/>
            </a:pPr>
            <a:r>
              <a:rPr lang="en-US" sz="2800" b="0" dirty="0"/>
              <a:t>Inability to recruit and retain staff</a:t>
            </a:r>
          </a:p>
          <a:p>
            <a:pPr marL="514350" indent="-514350">
              <a:buFont typeface="+mj-lt"/>
              <a:buAutoNum type="arabicPeriod"/>
            </a:pPr>
            <a:r>
              <a:rPr lang="en-US" sz="2800" b="0" dirty="0"/>
              <a:t>Unfunded federal and state mandates</a:t>
            </a:r>
          </a:p>
        </p:txBody>
      </p:sp>
      <p:sp>
        <p:nvSpPr>
          <p:cNvPr id="4" name="Slide Number Placeholder 3">
            <a:extLst>
              <a:ext uri="{FF2B5EF4-FFF2-40B4-BE49-F238E27FC236}">
                <a16:creationId xmlns:a16="http://schemas.microsoft.com/office/drawing/2014/main" id="{3C3BC486-89A6-48F0-B24D-CE4E641A7E67}"/>
              </a:ext>
            </a:extLst>
          </p:cNvPr>
          <p:cNvSpPr>
            <a:spLocks noGrp="1"/>
          </p:cNvSpPr>
          <p:nvPr>
            <p:ph type="sldNum" sz="quarter" idx="10"/>
          </p:nvPr>
        </p:nvSpPr>
        <p:spPr/>
        <p:txBody>
          <a:bodyPr/>
          <a:lstStyle/>
          <a:p>
            <a:pPr>
              <a:defRPr/>
            </a:pPr>
            <a:fld id="{D70591D3-6927-4132-9D80-5F524B8E5787}" type="slidenum">
              <a:rPr lang="en-US" altLang="en-US" smtClean="0"/>
              <a:pPr>
                <a:defRPr/>
              </a:pPr>
              <a:t>37</a:t>
            </a:fld>
            <a:endParaRPr lang="en-US" altLang="en-US"/>
          </a:p>
        </p:txBody>
      </p:sp>
    </p:spTree>
    <p:extLst>
      <p:ext uri="{BB962C8B-B14F-4D97-AF65-F5344CB8AC3E}">
        <p14:creationId xmlns:p14="http://schemas.microsoft.com/office/powerpoint/2010/main" val="608884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ea typeface="MS PGothic" pitchFamily="34" charset="-128"/>
              </a:defRPr>
            </a:lvl1pPr>
            <a:lvl2pPr marL="557213" indent="-214313" eaLnBrk="0" hangingPunct="0">
              <a:spcBef>
                <a:spcPct val="20000"/>
              </a:spcBef>
              <a:buFont typeface="Arial" charset="0"/>
              <a:buChar char="–"/>
              <a:defRPr sz="2100">
                <a:solidFill>
                  <a:schemeClr val="tx1"/>
                </a:solidFill>
                <a:latin typeface="Calibri" pitchFamily="34" charset="0"/>
                <a:ea typeface="MS PGothic" pitchFamily="34" charset="-128"/>
              </a:defRPr>
            </a:lvl2pPr>
            <a:lvl3pPr marL="857250" indent="-171450" eaLnBrk="0" hangingPunct="0">
              <a:spcBef>
                <a:spcPct val="20000"/>
              </a:spcBef>
              <a:buFont typeface="Arial" charset="0"/>
              <a:buChar char="•"/>
              <a:defRPr sz="1800">
                <a:solidFill>
                  <a:schemeClr val="tx1"/>
                </a:solidFill>
                <a:latin typeface="Calibri" pitchFamily="34" charset="0"/>
                <a:ea typeface="MS PGothic" pitchFamily="34" charset="-128"/>
              </a:defRPr>
            </a:lvl3pPr>
            <a:lvl4pPr marL="1200150" indent="-171450" eaLnBrk="0" hangingPunct="0">
              <a:spcBef>
                <a:spcPct val="20000"/>
              </a:spcBef>
              <a:buFont typeface="Arial" charset="0"/>
              <a:buChar char="–"/>
              <a:defRPr sz="1500">
                <a:solidFill>
                  <a:schemeClr val="tx1"/>
                </a:solidFill>
                <a:latin typeface="Calibri" pitchFamily="34" charset="0"/>
                <a:ea typeface="MS PGothic" pitchFamily="34" charset="-128"/>
              </a:defRPr>
            </a:lvl4pPr>
            <a:lvl5pPr marL="1543050" indent="-171450" eaLnBrk="0" hangingPunct="0">
              <a:spcBef>
                <a:spcPct val="20000"/>
              </a:spcBef>
              <a:buFont typeface="Arial" charset="0"/>
              <a:buChar char="»"/>
              <a:defRPr sz="1500">
                <a:solidFill>
                  <a:schemeClr val="tx1"/>
                </a:solidFill>
                <a:latin typeface="Calibri" pitchFamily="34" charset="0"/>
                <a:ea typeface="MS PGothic" pitchFamily="34" charset="-128"/>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pitchFamily="34" charset="0"/>
                <a:ea typeface="MS PGothic" pitchFamily="34" charset="-128"/>
              </a:defRPr>
            </a:lvl9pPr>
          </a:lstStyle>
          <a:p>
            <a:pPr defTabSz="342900" eaLnBrk="1" fontAlgn="base" hangingPunct="1">
              <a:spcBef>
                <a:spcPct val="0"/>
              </a:spcBef>
              <a:spcAft>
                <a:spcPct val="0"/>
              </a:spcAft>
              <a:buNone/>
            </a:pPr>
            <a:fld id="{F28880C4-4C3F-4A8E-A334-22EE352B22EB}" type="slidenum">
              <a:rPr lang="en-US" altLang="en-US" sz="750">
                <a:solidFill>
                  <a:prstClr val="black"/>
                </a:solidFill>
              </a:rPr>
              <a:pPr defTabSz="342900" eaLnBrk="1" fontAlgn="base" hangingPunct="1">
                <a:spcBef>
                  <a:spcPct val="0"/>
                </a:spcBef>
                <a:spcAft>
                  <a:spcPct val="0"/>
                </a:spcAft>
                <a:buNone/>
              </a:pPr>
              <a:t>38</a:t>
            </a:fld>
            <a:endParaRPr lang="en-US" altLang="en-US" sz="750">
              <a:solidFill>
                <a:prstClr val="black"/>
              </a:solidFill>
            </a:endParaRPr>
          </a:p>
        </p:txBody>
      </p:sp>
      <p:sp>
        <p:nvSpPr>
          <p:cNvPr id="2" name="TextBox 1"/>
          <p:cNvSpPr txBox="1"/>
          <p:nvPr/>
        </p:nvSpPr>
        <p:spPr>
          <a:xfrm>
            <a:off x="2017992" y="940020"/>
            <a:ext cx="4351283" cy="530915"/>
          </a:xfrm>
          <a:prstGeom prst="rect">
            <a:avLst/>
          </a:prstGeom>
          <a:noFill/>
        </p:spPr>
        <p:txBody>
          <a:bodyPr wrap="square" rtlCol="0">
            <a:spAutoFit/>
          </a:bodyPr>
          <a:lstStyle/>
          <a:p>
            <a:pPr algn="ctr" defTabSz="342900" fontAlgn="base">
              <a:spcBef>
                <a:spcPct val="0"/>
              </a:spcBef>
              <a:spcAft>
                <a:spcPct val="0"/>
              </a:spcAft>
            </a:pPr>
            <a:r>
              <a:rPr lang="en-US" sz="2850" dirty="0">
                <a:solidFill>
                  <a:prstClr val="white"/>
                </a:solidFill>
                <a:latin typeface="Calibri" pitchFamily="34" charset="0"/>
                <a:ea typeface="MS PGothic" pitchFamily="34" charset="-128"/>
              </a:rPr>
              <a:t>Addendum </a:t>
            </a:r>
          </a:p>
        </p:txBody>
      </p:sp>
      <p:sp>
        <p:nvSpPr>
          <p:cNvPr id="3" name="Content Placeholder 2"/>
          <p:cNvSpPr>
            <a:spLocks noGrp="1"/>
          </p:cNvSpPr>
          <p:nvPr>
            <p:ph idx="1"/>
          </p:nvPr>
        </p:nvSpPr>
        <p:spPr>
          <a:xfrm>
            <a:off x="1485900" y="2998481"/>
            <a:ext cx="6172200" cy="735060"/>
          </a:xfrm>
        </p:spPr>
        <p:txBody>
          <a:bodyPr>
            <a:normAutofit/>
          </a:bodyPr>
          <a:lstStyle/>
          <a:p>
            <a:pPr algn="ctr"/>
            <a:r>
              <a:rPr lang="en-US" sz="4000" dirty="0"/>
              <a:t>Budget Detail</a:t>
            </a:r>
          </a:p>
        </p:txBody>
      </p:sp>
    </p:spTree>
    <p:extLst>
      <p:ext uri="{BB962C8B-B14F-4D97-AF65-F5344CB8AC3E}">
        <p14:creationId xmlns:p14="http://schemas.microsoft.com/office/powerpoint/2010/main" val="589315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p>
            <a:r>
              <a:rPr lang="en-US" sz="3200" dirty="0"/>
              <a:t>SFY2023 Improvements</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39</a:t>
            </a:fld>
            <a:endParaRPr lang="en-US" altLang="en-US" dirty="0">
              <a:solidFill>
                <a:prstClr val="black"/>
              </a:solidFill>
              <a:latin typeface="Calibri" pitchFamily="34" charset="0"/>
              <a:ea typeface="MS PGothic" pitchFamily="34" charset="-128"/>
            </a:endParaRPr>
          </a:p>
        </p:txBody>
      </p:sp>
      <p:sp>
        <p:nvSpPr>
          <p:cNvPr id="5" name="TextBox 4"/>
          <p:cNvSpPr txBox="1"/>
          <p:nvPr/>
        </p:nvSpPr>
        <p:spPr>
          <a:xfrm>
            <a:off x="1326821" y="1450783"/>
            <a:ext cx="6490358" cy="352084"/>
          </a:xfrm>
          <a:prstGeom prst="rect">
            <a:avLst/>
          </a:prstGeom>
          <a:noFill/>
        </p:spPr>
        <p:txBody>
          <a:bodyPr wrap="square" rtlCol="0">
            <a:spAutoFit/>
          </a:bodyPr>
          <a:lstStyle/>
          <a:p>
            <a:pPr defTabSz="257162" fontAlgn="base">
              <a:spcBef>
                <a:spcPct val="0"/>
              </a:spcBef>
              <a:spcAft>
                <a:spcPct val="0"/>
              </a:spcAft>
            </a:pPr>
            <a:r>
              <a:rPr lang="en-US" sz="1688" dirty="0">
                <a:solidFill>
                  <a:prstClr val="black"/>
                </a:solidFill>
                <a:latin typeface="Calibri" pitchFamily="34" charset="0"/>
                <a:ea typeface="MS PGothic" pitchFamily="34" charset="-128"/>
              </a:rPr>
              <a:t>State share of DHHR improvements included in Governor’s Budget:</a:t>
            </a:r>
          </a:p>
        </p:txBody>
      </p:sp>
      <p:pic>
        <p:nvPicPr>
          <p:cNvPr id="3" name="Picture 2">
            <a:extLst>
              <a:ext uri="{FF2B5EF4-FFF2-40B4-BE49-F238E27FC236}">
                <a16:creationId xmlns:a16="http://schemas.microsoft.com/office/drawing/2014/main" id="{5AD5E774-A0B9-4663-A915-1E2268E978DF}"/>
              </a:ext>
            </a:extLst>
          </p:cNvPr>
          <p:cNvPicPr>
            <a:picLocks noChangeAspect="1"/>
          </p:cNvPicPr>
          <p:nvPr/>
        </p:nvPicPr>
        <p:blipFill>
          <a:blip r:embed="rId3"/>
          <a:stretch>
            <a:fillRect/>
          </a:stretch>
        </p:blipFill>
        <p:spPr>
          <a:xfrm>
            <a:off x="625642" y="2719926"/>
            <a:ext cx="7976937" cy="1418147"/>
          </a:xfrm>
          <a:prstGeom prst="rect">
            <a:avLst/>
          </a:prstGeom>
        </p:spPr>
      </p:pic>
    </p:spTree>
    <p:extLst>
      <p:ext uri="{BB962C8B-B14F-4D97-AF65-F5344CB8AC3E}">
        <p14:creationId xmlns:p14="http://schemas.microsoft.com/office/powerpoint/2010/main" val="45748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C07E-010D-4491-8665-BE813F6938DD}"/>
              </a:ext>
            </a:extLst>
          </p:cNvPr>
          <p:cNvSpPr>
            <a:spLocks noGrp="1"/>
          </p:cNvSpPr>
          <p:nvPr>
            <p:ph type="title"/>
          </p:nvPr>
        </p:nvSpPr>
        <p:spPr>
          <a:xfrm>
            <a:off x="235192" y="215620"/>
            <a:ext cx="7594358" cy="461111"/>
          </a:xfrm>
        </p:spPr>
        <p:txBody>
          <a:bodyPr/>
          <a:lstStyle/>
          <a:p>
            <a:r>
              <a:rPr lang="en-US" sz="3200" dirty="0"/>
              <a:t>Secretary’s Priorities</a:t>
            </a:r>
          </a:p>
        </p:txBody>
      </p:sp>
      <p:sp>
        <p:nvSpPr>
          <p:cNvPr id="3" name="Content Placeholder 2">
            <a:extLst>
              <a:ext uri="{FF2B5EF4-FFF2-40B4-BE49-F238E27FC236}">
                <a16:creationId xmlns:a16="http://schemas.microsoft.com/office/drawing/2014/main" id="{8403995D-89BA-460F-B708-1EC74B8EEC55}"/>
              </a:ext>
            </a:extLst>
          </p:cNvPr>
          <p:cNvSpPr>
            <a:spLocks noGrp="1"/>
          </p:cNvSpPr>
          <p:nvPr>
            <p:ph idx="1"/>
          </p:nvPr>
        </p:nvSpPr>
        <p:spPr>
          <a:xfrm>
            <a:off x="457200" y="1210491"/>
            <a:ext cx="8229600" cy="4955359"/>
          </a:xfrm>
        </p:spPr>
        <p:txBody>
          <a:bodyPr/>
          <a:lstStyle/>
          <a:p>
            <a:pPr marL="514350" indent="-514350">
              <a:buFont typeface="+mj-lt"/>
              <a:buAutoNum type="arabicPeriod"/>
            </a:pPr>
            <a:r>
              <a:rPr lang="en-US" sz="2800" b="0" dirty="0"/>
              <a:t>COVID-19 Pandemic Response</a:t>
            </a:r>
          </a:p>
          <a:p>
            <a:pPr marL="514350" indent="-514350">
              <a:buFont typeface="+mj-lt"/>
              <a:buAutoNum type="arabicPeriod"/>
            </a:pPr>
            <a:r>
              <a:rPr lang="en-US" sz="2800" b="0" dirty="0"/>
              <a:t>Child Welfare Reform</a:t>
            </a:r>
          </a:p>
          <a:p>
            <a:pPr marL="514350" indent="-514350">
              <a:buFont typeface="+mj-lt"/>
              <a:buAutoNum type="arabicPeriod"/>
            </a:pPr>
            <a:r>
              <a:rPr lang="en-US" sz="2800" b="0" dirty="0"/>
              <a:t>Mental Health Reform</a:t>
            </a:r>
          </a:p>
          <a:p>
            <a:pPr marL="514350" indent="-514350">
              <a:buFont typeface="+mj-lt"/>
              <a:buAutoNum type="arabicPeriod"/>
            </a:pPr>
            <a:endParaRPr lang="en-US" sz="2800" b="0" dirty="0"/>
          </a:p>
          <a:p>
            <a:pPr marL="342900" indent="-342900">
              <a:buFont typeface="+mj-lt"/>
              <a:buAutoNum type="arabicPeriod"/>
            </a:pPr>
            <a:endParaRPr lang="en-US" dirty="0"/>
          </a:p>
        </p:txBody>
      </p:sp>
      <p:sp>
        <p:nvSpPr>
          <p:cNvPr id="4" name="Slide Number Placeholder 3">
            <a:extLst>
              <a:ext uri="{FF2B5EF4-FFF2-40B4-BE49-F238E27FC236}">
                <a16:creationId xmlns:a16="http://schemas.microsoft.com/office/drawing/2014/main" id="{96F640C5-5A31-4F40-9CF0-D91BB29ED687}"/>
              </a:ext>
            </a:extLst>
          </p:cNvPr>
          <p:cNvSpPr>
            <a:spLocks noGrp="1"/>
          </p:cNvSpPr>
          <p:nvPr>
            <p:ph type="sldNum" sz="quarter" idx="10"/>
          </p:nvPr>
        </p:nvSpPr>
        <p:spPr/>
        <p:txBody>
          <a:bodyPr/>
          <a:lstStyle/>
          <a:p>
            <a:pPr>
              <a:defRPr/>
            </a:pPr>
            <a:fld id="{D70591D3-6927-4132-9D80-5F524B8E5787}" type="slidenum">
              <a:rPr lang="en-US" altLang="en-US" smtClean="0"/>
              <a:pPr>
                <a:defRPr/>
              </a:pPr>
              <a:t>4</a:t>
            </a:fld>
            <a:endParaRPr lang="en-US" altLang="en-US"/>
          </a:p>
        </p:txBody>
      </p:sp>
    </p:spTree>
    <p:extLst>
      <p:ext uri="{BB962C8B-B14F-4D97-AF65-F5344CB8AC3E}">
        <p14:creationId xmlns:p14="http://schemas.microsoft.com/office/powerpoint/2010/main" val="3891727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DHHR Budget by Funding Source SFY2023</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40</a:t>
            </a:fld>
            <a:endParaRPr lang="en-US" altLang="en-US">
              <a:solidFill>
                <a:prstClr val="black"/>
              </a:solidFill>
              <a:latin typeface="Calibri" pitchFamily="34" charset="0"/>
              <a:ea typeface="MS PGothic" pitchFamily="34" charset="-128"/>
            </a:endParaRPr>
          </a:p>
        </p:txBody>
      </p:sp>
      <p:pic>
        <p:nvPicPr>
          <p:cNvPr id="5" name="Picture 4">
            <a:extLst>
              <a:ext uri="{FF2B5EF4-FFF2-40B4-BE49-F238E27FC236}">
                <a16:creationId xmlns:a16="http://schemas.microsoft.com/office/drawing/2014/main" id="{22A76D67-32CE-4F42-86FE-F74477D4FD98}"/>
              </a:ext>
            </a:extLst>
          </p:cNvPr>
          <p:cNvPicPr>
            <a:picLocks noChangeAspect="1"/>
          </p:cNvPicPr>
          <p:nvPr/>
        </p:nvPicPr>
        <p:blipFill>
          <a:blip r:embed="rId3"/>
          <a:stretch>
            <a:fillRect/>
          </a:stretch>
        </p:blipFill>
        <p:spPr>
          <a:xfrm>
            <a:off x="337624" y="898437"/>
            <a:ext cx="8349175" cy="5319483"/>
          </a:xfrm>
          <a:prstGeom prst="rect">
            <a:avLst/>
          </a:prstGeom>
        </p:spPr>
      </p:pic>
    </p:spTree>
    <p:extLst>
      <p:ext uri="{BB962C8B-B14F-4D97-AF65-F5344CB8AC3E}">
        <p14:creationId xmlns:p14="http://schemas.microsoft.com/office/powerpoint/2010/main" val="3668048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Department General Revenue SFY2023</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41</a:t>
            </a:fld>
            <a:endParaRPr lang="en-US" altLang="en-US">
              <a:solidFill>
                <a:prstClr val="black"/>
              </a:solidFill>
              <a:latin typeface="Calibri" pitchFamily="34" charset="0"/>
              <a:ea typeface="MS PGothic" pitchFamily="34" charset="-128"/>
            </a:endParaRPr>
          </a:p>
        </p:txBody>
      </p:sp>
      <p:pic>
        <p:nvPicPr>
          <p:cNvPr id="5" name="Picture 4">
            <a:extLst>
              <a:ext uri="{FF2B5EF4-FFF2-40B4-BE49-F238E27FC236}">
                <a16:creationId xmlns:a16="http://schemas.microsoft.com/office/drawing/2014/main" id="{3A6FB06E-48E3-4F12-ABEA-1DFFCB03DDDF}"/>
              </a:ext>
            </a:extLst>
          </p:cNvPr>
          <p:cNvPicPr>
            <a:picLocks noChangeAspect="1"/>
          </p:cNvPicPr>
          <p:nvPr/>
        </p:nvPicPr>
        <p:blipFill>
          <a:blip r:embed="rId3"/>
          <a:stretch>
            <a:fillRect/>
          </a:stretch>
        </p:blipFill>
        <p:spPr>
          <a:xfrm>
            <a:off x="235192" y="1078906"/>
            <a:ext cx="8740366" cy="4700187"/>
          </a:xfrm>
          <a:prstGeom prst="rect">
            <a:avLst/>
          </a:prstGeom>
        </p:spPr>
      </p:pic>
    </p:spTree>
    <p:extLst>
      <p:ext uri="{BB962C8B-B14F-4D97-AF65-F5344CB8AC3E}">
        <p14:creationId xmlns:p14="http://schemas.microsoft.com/office/powerpoint/2010/main" val="4239386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92" y="230189"/>
            <a:ext cx="7594358" cy="558481"/>
          </a:xfrm>
        </p:spPr>
        <p:txBody>
          <a:bodyPr/>
          <a:lstStyle/>
          <a:p>
            <a:r>
              <a:rPr lang="en-US" sz="2800" dirty="0"/>
              <a:t>Department General Revenue Appropriation history</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42</a:t>
            </a:fld>
            <a:endParaRPr lang="en-US" altLang="en-US">
              <a:solidFill>
                <a:prstClr val="black"/>
              </a:solidFill>
              <a:latin typeface="Calibri" pitchFamily="34" charset="0"/>
              <a:ea typeface="MS PGothic" pitchFamily="34" charset="-128"/>
            </a:endParaRPr>
          </a:p>
        </p:txBody>
      </p:sp>
      <p:graphicFrame>
        <p:nvGraphicFramePr>
          <p:cNvPr id="6" name="Table 5">
            <a:extLst>
              <a:ext uri="{FF2B5EF4-FFF2-40B4-BE49-F238E27FC236}">
                <a16:creationId xmlns:a16="http://schemas.microsoft.com/office/drawing/2014/main" id="{209BF172-EEB0-4392-875F-B42D2C97F0C9}"/>
              </a:ext>
            </a:extLst>
          </p:cNvPr>
          <p:cNvGraphicFramePr>
            <a:graphicFrameLocks noGrp="1"/>
          </p:cNvGraphicFramePr>
          <p:nvPr>
            <p:extLst>
              <p:ext uri="{D42A27DB-BD31-4B8C-83A1-F6EECF244321}">
                <p14:modId xmlns:p14="http://schemas.microsoft.com/office/powerpoint/2010/main" val="3496272961"/>
              </p:ext>
            </p:extLst>
          </p:nvPr>
        </p:nvGraphicFramePr>
        <p:xfrm>
          <a:off x="457200" y="1540042"/>
          <a:ext cx="8229599" cy="4027016"/>
        </p:xfrm>
        <a:graphic>
          <a:graphicData uri="http://schemas.openxmlformats.org/drawingml/2006/table">
            <a:tbl>
              <a:tblPr/>
              <a:tblGrid>
                <a:gridCol w="2753806">
                  <a:extLst>
                    <a:ext uri="{9D8B030D-6E8A-4147-A177-3AD203B41FA5}">
                      <a16:colId xmlns:a16="http://schemas.microsoft.com/office/drawing/2014/main" val="3603064942"/>
                    </a:ext>
                  </a:extLst>
                </a:gridCol>
                <a:gridCol w="1006643">
                  <a:extLst>
                    <a:ext uri="{9D8B030D-6E8A-4147-A177-3AD203B41FA5}">
                      <a16:colId xmlns:a16="http://schemas.microsoft.com/office/drawing/2014/main" val="3731968950"/>
                    </a:ext>
                  </a:extLst>
                </a:gridCol>
                <a:gridCol w="893830">
                  <a:extLst>
                    <a:ext uri="{9D8B030D-6E8A-4147-A177-3AD203B41FA5}">
                      <a16:colId xmlns:a16="http://schemas.microsoft.com/office/drawing/2014/main" val="257576203"/>
                    </a:ext>
                  </a:extLst>
                </a:gridCol>
                <a:gridCol w="893830">
                  <a:extLst>
                    <a:ext uri="{9D8B030D-6E8A-4147-A177-3AD203B41FA5}">
                      <a16:colId xmlns:a16="http://schemas.microsoft.com/office/drawing/2014/main" val="611676387"/>
                    </a:ext>
                  </a:extLst>
                </a:gridCol>
                <a:gridCol w="893830">
                  <a:extLst>
                    <a:ext uri="{9D8B030D-6E8A-4147-A177-3AD203B41FA5}">
                      <a16:colId xmlns:a16="http://schemas.microsoft.com/office/drawing/2014/main" val="3144540195"/>
                    </a:ext>
                  </a:extLst>
                </a:gridCol>
                <a:gridCol w="893830">
                  <a:extLst>
                    <a:ext uri="{9D8B030D-6E8A-4147-A177-3AD203B41FA5}">
                      <a16:colId xmlns:a16="http://schemas.microsoft.com/office/drawing/2014/main" val="1504267124"/>
                    </a:ext>
                  </a:extLst>
                </a:gridCol>
                <a:gridCol w="893830">
                  <a:extLst>
                    <a:ext uri="{9D8B030D-6E8A-4147-A177-3AD203B41FA5}">
                      <a16:colId xmlns:a16="http://schemas.microsoft.com/office/drawing/2014/main" val="3003353563"/>
                    </a:ext>
                  </a:extLst>
                </a:gridCol>
              </a:tblGrid>
              <a:tr h="287644">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gridSpan="6">
                  <a:txBody>
                    <a:bodyPr/>
                    <a:lstStyle/>
                    <a:p>
                      <a:pPr algn="ctr" fontAlgn="b"/>
                      <a:r>
                        <a:rPr lang="en-US" sz="1500" b="1" i="0" u="none" strike="noStrike">
                          <a:effectLst/>
                          <a:latin typeface="Calibri" panose="020F0502020204030204" pitchFamily="34" charset="0"/>
                        </a:rPr>
                        <a:t>DHHR Appropriation History</a:t>
                      </a:r>
                    </a:p>
                  </a:txBody>
                  <a:tcPr marL="8693" marR="8693" marT="869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3236143"/>
                  </a:ext>
                </a:extLst>
              </a:tr>
              <a:tr h="287644">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gridSpan="6">
                  <a:txBody>
                    <a:bodyPr/>
                    <a:lstStyle/>
                    <a:p>
                      <a:pPr algn="ctr" fontAlgn="b"/>
                      <a:r>
                        <a:rPr lang="en-US" sz="1500" b="1" i="0" u="none" strike="noStrike">
                          <a:effectLst/>
                          <a:latin typeface="Calibri" panose="020F0502020204030204" pitchFamily="34" charset="0"/>
                        </a:rPr>
                        <a:t>General Revenue</a:t>
                      </a:r>
                    </a:p>
                  </a:txBody>
                  <a:tcPr marL="8693" marR="8693" marT="869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0762609"/>
                  </a:ext>
                </a:extLst>
              </a:tr>
              <a:tr h="215733">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r"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r"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r"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r"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r"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r"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extLst>
                  <a:ext uri="{0D108BD9-81ED-4DB2-BD59-A6C34878D82A}">
                    <a16:rowId xmlns:a16="http://schemas.microsoft.com/office/drawing/2014/main" val="2382898395"/>
                  </a:ext>
                </a:extLst>
              </a:tr>
              <a:tr h="215733">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r" fontAlgn="b"/>
                      <a:r>
                        <a:rPr lang="en-US" sz="1100" b="1" i="0" u="none" strike="noStrike">
                          <a:effectLst/>
                          <a:latin typeface="Calibri" panose="020F0502020204030204" pitchFamily="34" charset="0"/>
                        </a:rPr>
                        <a:t>SFY2017</a:t>
                      </a:r>
                    </a:p>
                  </a:txBody>
                  <a:tcPr marL="8693" marR="8693" marT="8693" marB="0" anchor="b">
                    <a:lnL>
                      <a:noFill/>
                    </a:lnL>
                    <a:lnR>
                      <a:noFill/>
                    </a:lnR>
                    <a:lnT>
                      <a:noFill/>
                    </a:lnT>
                    <a:lnB>
                      <a:noFill/>
                    </a:lnB>
                  </a:tcPr>
                </a:tc>
                <a:tc>
                  <a:txBody>
                    <a:bodyPr/>
                    <a:lstStyle/>
                    <a:p>
                      <a:pPr algn="r" fontAlgn="b"/>
                      <a:r>
                        <a:rPr lang="en-US" sz="1100" b="1" i="0" u="none" strike="noStrike">
                          <a:effectLst/>
                          <a:latin typeface="Calibri" panose="020F0502020204030204" pitchFamily="34" charset="0"/>
                        </a:rPr>
                        <a:t>SFY2018</a:t>
                      </a:r>
                    </a:p>
                  </a:txBody>
                  <a:tcPr marL="8693" marR="8693" marT="8693" marB="0" anchor="b">
                    <a:lnL>
                      <a:noFill/>
                    </a:lnL>
                    <a:lnR>
                      <a:noFill/>
                    </a:lnR>
                    <a:lnT>
                      <a:noFill/>
                    </a:lnT>
                    <a:lnB>
                      <a:noFill/>
                    </a:lnB>
                  </a:tcPr>
                </a:tc>
                <a:tc>
                  <a:txBody>
                    <a:bodyPr/>
                    <a:lstStyle/>
                    <a:p>
                      <a:pPr algn="r" fontAlgn="b"/>
                      <a:r>
                        <a:rPr lang="en-US" sz="1100" b="1" i="0" u="none" strike="noStrike">
                          <a:effectLst/>
                          <a:latin typeface="Calibri" panose="020F0502020204030204" pitchFamily="34" charset="0"/>
                        </a:rPr>
                        <a:t>SFY2019</a:t>
                      </a:r>
                    </a:p>
                  </a:txBody>
                  <a:tcPr marL="8693" marR="8693" marT="8693" marB="0" anchor="b">
                    <a:lnL>
                      <a:noFill/>
                    </a:lnL>
                    <a:lnR>
                      <a:noFill/>
                    </a:lnR>
                    <a:lnT>
                      <a:noFill/>
                    </a:lnT>
                    <a:lnB>
                      <a:noFill/>
                    </a:lnB>
                  </a:tcPr>
                </a:tc>
                <a:tc>
                  <a:txBody>
                    <a:bodyPr/>
                    <a:lstStyle/>
                    <a:p>
                      <a:pPr algn="r" fontAlgn="b"/>
                      <a:r>
                        <a:rPr lang="en-US" sz="1100" b="1" i="0" u="none" strike="noStrike">
                          <a:effectLst/>
                          <a:latin typeface="Calibri" panose="020F0502020204030204" pitchFamily="34" charset="0"/>
                        </a:rPr>
                        <a:t>SFY2020</a:t>
                      </a:r>
                    </a:p>
                  </a:txBody>
                  <a:tcPr marL="8693" marR="8693" marT="8693" marB="0" anchor="b">
                    <a:lnL>
                      <a:noFill/>
                    </a:lnL>
                    <a:lnR>
                      <a:noFill/>
                    </a:lnR>
                    <a:lnT>
                      <a:noFill/>
                    </a:lnT>
                    <a:lnB>
                      <a:noFill/>
                    </a:lnB>
                  </a:tcPr>
                </a:tc>
                <a:tc>
                  <a:txBody>
                    <a:bodyPr/>
                    <a:lstStyle/>
                    <a:p>
                      <a:pPr algn="r" fontAlgn="b"/>
                      <a:r>
                        <a:rPr lang="en-US" sz="1100" b="1" i="0" u="none" strike="noStrike">
                          <a:effectLst/>
                          <a:latin typeface="Calibri" panose="020F0502020204030204" pitchFamily="34" charset="0"/>
                        </a:rPr>
                        <a:t>SFY2021</a:t>
                      </a:r>
                    </a:p>
                  </a:txBody>
                  <a:tcPr marL="8693" marR="8693" marT="8693" marB="0" anchor="b">
                    <a:lnL>
                      <a:noFill/>
                    </a:lnL>
                    <a:lnR>
                      <a:noFill/>
                    </a:lnR>
                    <a:lnT>
                      <a:noFill/>
                    </a:lnT>
                    <a:lnB>
                      <a:noFill/>
                    </a:lnB>
                  </a:tcPr>
                </a:tc>
                <a:tc>
                  <a:txBody>
                    <a:bodyPr/>
                    <a:lstStyle/>
                    <a:p>
                      <a:pPr algn="r" fontAlgn="b"/>
                      <a:r>
                        <a:rPr lang="en-US" sz="1100" b="1" i="0" u="none" strike="noStrike">
                          <a:effectLst/>
                          <a:latin typeface="Calibri" panose="020F0502020204030204" pitchFamily="34" charset="0"/>
                        </a:rPr>
                        <a:t>SFY2022</a:t>
                      </a:r>
                    </a:p>
                  </a:txBody>
                  <a:tcPr marL="8693" marR="8693" marT="8693" marB="0" anchor="b">
                    <a:lnL>
                      <a:noFill/>
                    </a:lnL>
                    <a:lnR>
                      <a:noFill/>
                    </a:lnR>
                    <a:lnT>
                      <a:noFill/>
                    </a:lnT>
                    <a:lnB>
                      <a:noFill/>
                    </a:lnB>
                  </a:tcPr>
                </a:tc>
                <a:extLst>
                  <a:ext uri="{0D108BD9-81ED-4DB2-BD59-A6C34878D82A}">
                    <a16:rowId xmlns:a16="http://schemas.microsoft.com/office/drawing/2014/main" val="1526421446"/>
                  </a:ext>
                </a:extLst>
              </a:tr>
              <a:tr h="215733">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extLst>
                  <a:ext uri="{0D108BD9-81ED-4DB2-BD59-A6C34878D82A}">
                    <a16:rowId xmlns:a16="http://schemas.microsoft.com/office/drawing/2014/main" val="3812435628"/>
                  </a:ext>
                </a:extLst>
              </a:tr>
              <a:tr h="215733">
                <a:tc>
                  <a:txBody>
                    <a:bodyPr/>
                    <a:lstStyle/>
                    <a:p>
                      <a:pPr algn="l" fontAlgn="b"/>
                      <a:r>
                        <a:rPr lang="en-US" sz="1100" b="1" i="0" u="none" strike="noStrike">
                          <a:effectLst/>
                          <a:latin typeface="Calibri" panose="020F0502020204030204" pitchFamily="34" charset="0"/>
                        </a:rPr>
                        <a:t>0400 - Office of the Secretary</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806,330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645,927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655,996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667,244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667,244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667,244 </a:t>
                      </a:r>
                    </a:p>
                  </a:txBody>
                  <a:tcPr marL="8693" marR="8693" marT="8693" marB="0" anchor="b">
                    <a:lnL>
                      <a:noFill/>
                    </a:lnL>
                    <a:lnR>
                      <a:noFill/>
                    </a:lnR>
                    <a:lnT>
                      <a:noFill/>
                    </a:lnT>
                    <a:lnB>
                      <a:noFill/>
                    </a:lnB>
                  </a:tcPr>
                </a:tc>
                <a:extLst>
                  <a:ext uri="{0D108BD9-81ED-4DB2-BD59-A6C34878D82A}">
                    <a16:rowId xmlns:a16="http://schemas.microsoft.com/office/drawing/2014/main" val="4154692605"/>
                  </a:ext>
                </a:extLst>
              </a:tr>
              <a:tr h="215733">
                <a:tc>
                  <a:txBody>
                    <a:bodyPr/>
                    <a:lstStyle/>
                    <a:p>
                      <a:pPr algn="l"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extLst>
                  <a:ext uri="{0D108BD9-81ED-4DB2-BD59-A6C34878D82A}">
                    <a16:rowId xmlns:a16="http://schemas.microsoft.com/office/drawing/2014/main" val="2272986426"/>
                  </a:ext>
                </a:extLst>
              </a:tr>
              <a:tr h="215733">
                <a:tc>
                  <a:txBody>
                    <a:bodyPr/>
                    <a:lstStyle/>
                    <a:p>
                      <a:pPr algn="l" fontAlgn="b"/>
                      <a:r>
                        <a:rPr lang="en-US" sz="1100" b="1" i="0" u="none" strike="noStrike">
                          <a:effectLst/>
                          <a:latin typeface="Calibri" panose="020F0502020204030204" pitchFamily="34" charset="0"/>
                        </a:rPr>
                        <a:t>0403 - Division of Human Services</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818,038,421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845,313,443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892,645,201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975,720,261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842,957,558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882,511,249 </a:t>
                      </a:r>
                    </a:p>
                  </a:txBody>
                  <a:tcPr marL="8693" marR="8693" marT="8693" marB="0" anchor="b">
                    <a:lnL>
                      <a:noFill/>
                    </a:lnL>
                    <a:lnR>
                      <a:noFill/>
                    </a:lnR>
                    <a:lnT>
                      <a:noFill/>
                    </a:lnT>
                    <a:lnB>
                      <a:noFill/>
                    </a:lnB>
                  </a:tcPr>
                </a:tc>
                <a:extLst>
                  <a:ext uri="{0D108BD9-81ED-4DB2-BD59-A6C34878D82A}">
                    <a16:rowId xmlns:a16="http://schemas.microsoft.com/office/drawing/2014/main" val="1556910369"/>
                  </a:ext>
                </a:extLst>
              </a:tr>
              <a:tr h="215733">
                <a:tc>
                  <a:txBody>
                    <a:bodyPr/>
                    <a:lstStyle/>
                    <a:p>
                      <a:pPr algn="l"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extLst>
                  <a:ext uri="{0D108BD9-81ED-4DB2-BD59-A6C34878D82A}">
                    <a16:rowId xmlns:a16="http://schemas.microsoft.com/office/drawing/2014/main" val="2939608400"/>
                  </a:ext>
                </a:extLst>
              </a:tr>
              <a:tr h="215733">
                <a:tc>
                  <a:txBody>
                    <a:bodyPr/>
                    <a:lstStyle/>
                    <a:p>
                      <a:pPr algn="l" fontAlgn="b"/>
                      <a:r>
                        <a:rPr lang="en-US" sz="1100" b="1" i="0" u="none" strike="noStrike">
                          <a:effectLst/>
                          <a:latin typeface="Calibri" panose="020F0502020204030204" pitchFamily="34" charset="0"/>
                        </a:rPr>
                        <a:t>0407 - Division of Health</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71,855,218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77,608,774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76,325,709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90,324,981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82,617,343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73,863,941 </a:t>
                      </a:r>
                    </a:p>
                  </a:txBody>
                  <a:tcPr marL="8693" marR="8693" marT="8693" marB="0" anchor="b">
                    <a:lnL>
                      <a:noFill/>
                    </a:lnL>
                    <a:lnR>
                      <a:noFill/>
                    </a:lnR>
                    <a:lnT>
                      <a:noFill/>
                    </a:lnT>
                    <a:lnB>
                      <a:noFill/>
                    </a:lnB>
                  </a:tcPr>
                </a:tc>
                <a:extLst>
                  <a:ext uri="{0D108BD9-81ED-4DB2-BD59-A6C34878D82A}">
                    <a16:rowId xmlns:a16="http://schemas.microsoft.com/office/drawing/2014/main" val="4148889109"/>
                  </a:ext>
                </a:extLst>
              </a:tr>
              <a:tr h="215733">
                <a:tc>
                  <a:txBody>
                    <a:bodyPr/>
                    <a:lstStyle/>
                    <a:p>
                      <a:pPr algn="l"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extLst>
                  <a:ext uri="{0D108BD9-81ED-4DB2-BD59-A6C34878D82A}">
                    <a16:rowId xmlns:a16="http://schemas.microsoft.com/office/drawing/2014/main" val="3789111584"/>
                  </a:ext>
                </a:extLst>
              </a:tr>
              <a:tr h="215733">
                <a:tc>
                  <a:txBody>
                    <a:bodyPr/>
                    <a:lstStyle/>
                    <a:p>
                      <a:pPr algn="l" fontAlgn="b"/>
                      <a:r>
                        <a:rPr lang="en-US" sz="1100" b="1" i="0" u="none" strike="noStrike">
                          <a:effectLst/>
                          <a:latin typeface="Calibri" panose="020F0502020204030204" pitchFamily="34" charset="0"/>
                        </a:rPr>
                        <a:t>0416 - Human Rights Commission</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1,119,276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1,346,777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1,374,653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1,419,645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1,419,645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1,419,645 </a:t>
                      </a:r>
                    </a:p>
                  </a:txBody>
                  <a:tcPr marL="8693" marR="8693" marT="8693" marB="0" anchor="b">
                    <a:lnL>
                      <a:noFill/>
                    </a:lnL>
                    <a:lnR>
                      <a:noFill/>
                    </a:lnR>
                    <a:lnT>
                      <a:noFill/>
                    </a:lnT>
                    <a:lnB>
                      <a:noFill/>
                    </a:lnB>
                  </a:tcPr>
                </a:tc>
                <a:extLst>
                  <a:ext uri="{0D108BD9-81ED-4DB2-BD59-A6C34878D82A}">
                    <a16:rowId xmlns:a16="http://schemas.microsoft.com/office/drawing/2014/main" val="2950145785"/>
                  </a:ext>
                </a:extLst>
              </a:tr>
              <a:tr h="215733">
                <a:tc>
                  <a:txBody>
                    <a:bodyPr/>
                    <a:lstStyle/>
                    <a:p>
                      <a:pPr algn="l"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extLst>
                  <a:ext uri="{0D108BD9-81ED-4DB2-BD59-A6C34878D82A}">
                    <a16:rowId xmlns:a16="http://schemas.microsoft.com/office/drawing/2014/main" val="4185381782"/>
                  </a:ext>
                </a:extLst>
              </a:tr>
              <a:tr h="215733">
                <a:tc>
                  <a:txBody>
                    <a:bodyPr/>
                    <a:lstStyle/>
                    <a:p>
                      <a:pPr algn="l" fontAlgn="b"/>
                      <a:r>
                        <a:rPr lang="en-US" sz="1100" b="1" i="0" u="none" strike="noStrike">
                          <a:effectLst/>
                          <a:latin typeface="Calibri" panose="020F0502020204030204" pitchFamily="34" charset="0"/>
                        </a:rPr>
                        <a:t>0525 - Consolidated Medical Services Fund</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179,469,994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209,375,889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208,953,702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238,797,522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231,618,154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225,133,154 </a:t>
                      </a:r>
                    </a:p>
                  </a:txBody>
                  <a:tcPr marL="8693" marR="8693" marT="8693" marB="0" anchor="b">
                    <a:lnL>
                      <a:noFill/>
                    </a:lnL>
                    <a:lnR>
                      <a:noFill/>
                    </a:lnR>
                    <a:lnT>
                      <a:noFill/>
                    </a:lnT>
                    <a:lnB>
                      <a:noFill/>
                    </a:lnB>
                  </a:tcPr>
                </a:tc>
                <a:extLst>
                  <a:ext uri="{0D108BD9-81ED-4DB2-BD59-A6C34878D82A}">
                    <a16:rowId xmlns:a16="http://schemas.microsoft.com/office/drawing/2014/main" val="49847744"/>
                  </a:ext>
                </a:extLst>
              </a:tr>
              <a:tr h="215733">
                <a:tc>
                  <a:txBody>
                    <a:bodyPr/>
                    <a:lstStyle/>
                    <a:p>
                      <a:pPr algn="l" fontAlgn="b"/>
                      <a:endParaRPr lang="en-US" sz="1100" b="1"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extLst>
                  <a:ext uri="{0D108BD9-81ED-4DB2-BD59-A6C34878D82A}">
                    <a16:rowId xmlns:a16="http://schemas.microsoft.com/office/drawing/2014/main" val="2306011912"/>
                  </a:ext>
                </a:extLst>
              </a:tr>
              <a:tr h="215733">
                <a:tc>
                  <a:txBody>
                    <a:bodyPr/>
                    <a:lstStyle/>
                    <a:p>
                      <a:pPr algn="l" fontAlgn="b"/>
                      <a:r>
                        <a:rPr lang="en-US" sz="1100" b="1" i="0" u="none" strike="noStrike">
                          <a:effectLst/>
                          <a:latin typeface="Calibri" panose="020F0502020204030204" pitchFamily="34" charset="0"/>
                        </a:rPr>
                        <a:t>0561 - W Virginia Drinking Water Treatment</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647,500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647,500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647,500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647,500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647,500 </a:t>
                      </a:r>
                    </a:p>
                  </a:txBody>
                  <a:tcPr marL="8693" marR="8693" marT="8693"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647,500 </a:t>
                      </a:r>
                    </a:p>
                  </a:txBody>
                  <a:tcPr marL="8693" marR="8693" marT="8693" marB="0" anchor="b">
                    <a:lnL>
                      <a:noFill/>
                    </a:lnL>
                    <a:lnR>
                      <a:noFill/>
                    </a:lnR>
                    <a:lnT>
                      <a:noFill/>
                    </a:lnT>
                    <a:lnB>
                      <a:noFill/>
                    </a:lnB>
                  </a:tcPr>
                </a:tc>
                <a:extLst>
                  <a:ext uri="{0D108BD9-81ED-4DB2-BD59-A6C34878D82A}">
                    <a16:rowId xmlns:a16="http://schemas.microsoft.com/office/drawing/2014/main" val="1430541060"/>
                  </a:ext>
                </a:extLst>
              </a:tr>
              <a:tr h="215733">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Calibri" panose="020F0502020204030204" pitchFamily="34" charset="0"/>
                      </a:endParaRPr>
                    </a:p>
                  </a:txBody>
                  <a:tcPr marL="8693" marR="8693" marT="869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929287"/>
                  </a:ext>
                </a:extLst>
              </a:tr>
              <a:tr h="215733">
                <a:tc>
                  <a:txBody>
                    <a:bodyPr/>
                    <a:lstStyle/>
                    <a:p>
                      <a:pPr algn="l" fontAlgn="b"/>
                      <a:r>
                        <a:rPr lang="en-US" sz="1100" b="1" i="0" u="none" strike="noStrike">
                          <a:effectLst/>
                          <a:latin typeface="Calibri" panose="020F0502020204030204" pitchFamily="34" charset="0"/>
                        </a:rPr>
                        <a:t>TOTAL</a:t>
                      </a:r>
                    </a:p>
                  </a:txBody>
                  <a:tcPr marL="8693" marR="8693" marT="8693" marB="0" anchor="b">
                    <a:lnL>
                      <a:noFill/>
                    </a:lnL>
                    <a:lnR>
                      <a:noFill/>
                    </a:lnR>
                    <a:lnT>
                      <a:noFill/>
                    </a:lnT>
                    <a:lnB>
                      <a:noFill/>
                    </a:lnB>
                  </a:tcPr>
                </a:tc>
                <a:tc>
                  <a:txBody>
                    <a:bodyPr/>
                    <a:lstStyle/>
                    <a:p>
                      <a:pPr algn="r" fontAlgn="b"/>
                      <a:r>
                        <a:rPr lang="en-US" sz="1100" b="1" i="0" u="none" strike="noStrike">
                          <a:effectLst/>
                          <a:latin typeface="Calibri" panose="020F0502020204030204" pitchFamily="34" charset="0"/>
                        </a:rPr>
                        <a:t>1,071,936,739 </a:t>
                      </a:r>
                    </a:p>
                  </a:txBody>
                  <a:tcPr marL="8693" marR="8693" marT="8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effectLst/>
                          <a:latin typeface="Calibri" panose="020F0502020204030204" pitchFamily="34" charset="0"/>
                        </a:rPr>
                        <a:t>1,134,938,310 </a:t>
                      </a:r>
                    </a:p>
                  </a:txBody>
                  <a:tcPr marL="8693" marR="8693" marT="8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effectLst/>
                          <a:latin typeface="Calibri" panose="020F0502020204030204" pitchFamily="34" charset="0"/>
                        </a:rPr>
                        <a:t>1,180,602,761 </a:t>
                      </a:r>
                    </a:p>
                  </a:txBody>
                  <a:tcPr marL="8693" marR="8693" marT="8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effectLst/>
                          <a:latin typeface="Calibri" panose="020F0502020204030204" pitchFamily="34" charset="0"/>
                        </a:rPr>
                        <a:t>1,307,577,153 </a:t>
                      </a:r>
                    </a:p>
                  </a:txBody>
                  <a:tcPr marL="8693" marR="8693" marT="8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effectLst/>
                          <a:latin typeface="Calibri" panose="020F0502020204030204" pitchFamily="34" charset="0"/>
                        </a:rPr>
                        <a:t>1,159,927,444 </a:t>
                      </a:r>
                    </a:p>
                  </a:txBody>
                  <a:tcPr marL="8693" marR="8693" marT="8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effectLst/>
                          <a:latin typeface="Calibri" panose="020F0502020204030204" pitchFamily="34" charset="0"/>
                        </a:rPr>
                        <a:t>1,184,242,733 </a:t>
                      </a:r>
                    </a:p>
                  </a:txBody>
                  <a:tcPr marL="8693" marR="8693" marT="869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26956377"/>
                  </a:ext>
                </a:extLst>
              </a:tr>
            </a:tbl>
          </a:graphicData>
        </a:graphic>
      </p:graphicFrame>
    </p:spTree>
    <p:extLst>
      <p:ext uri="{BB962C8B-B14F-4D97-AF65-F5344CB8AC3E}">
        <p14:creationId xmlns:p14="http://schemas.microsoft.com/office/powerpoint/2010/main" val="901595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Office of the Secretary</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43</a:t>
            </a:fld>
            <a:endParaRPr lang="en-US" altLang="en-US">
              <a:solidFill>
                <a:prstClr val="black"/>
              </a:solidFill>
              <a:latin typeface="Calibri" pitchFamily="34" charset="0"/>
              <a:ea typeface="MS PGothic" pitchFamily="34" charset="-128"/>
            </a:endParaRPr>
          </a:p>
        </p:txBody>
      </p:sp>
      <p:pic>
        <p:nvPicPr>
          <p:cNvPr id="8" name="Picture 7">
            <a:extLst>
              <a:ext uri="{FF2B5EF4-FFF2-40B4-BE49-F238E27FC236}">
                <a16:creationId xmlns:a16="http://schemas.microsoft.com/office/drawing/2014/main" id="{B098AC56-3B11-44A4-BAD1-C186D146FC71}"/>
              </a:ext>
            </a:extLst>
          </p:cNvPr>
          <p:cNvPicPr>
            <a:picLocks noChangeAspect="1"/>
          </p:cNvPicPr>
          <p:nvPr/>
        </p:nvPicPr>
        <p:blipFill>
          <a:blip r:embed="rId3"/>
          <a:stretch>
            <a:fillRect/>
          </a:stretch>
        </p:blipFill>
        <p:spPr>
          <a:xfrm>
            <a:off x="235192" y="1977390"/>
            <a:ext cx="8657348" cy="3143249"/>
          </a:xfrm>
          <a:prstGeom prst="rect">
            <a:avLst/>
          </a:prstGeom>
        </p:spPr>
      </p:pic>
    </p:spTree>
    <p:extLst>
      <p:ext uri="{BB962C8B-B14F-4D97-AF65-F5344CB8AC3E}">
        <p14:creationId xmlns:p14="http://schemas.microsoft.com/office/powerpoint/2010/main" val="1390027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Division of Human Services</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44</a:t>
            </a:fld>
            <a:endParaRPr lang="en-US" altLang="en-US">
              <a:solidFill>
                <a:prstClr val="black"/>
              </a:solidFill>
              <a:latin typeface="Calibri" pitchFamily="34" charset="0"/>
              <a:ea typeface="MS PGothic" pitchFamily="34" charset="-128"/>
            </a:endParaRPr>
          </a:p>
        </p:txBody>
      </p:sp>
      <p:pic>
        <p:nvPicPr>
          <p:cNvPr id="3" name="Picture 2">
            <a:extLst>
              <a:ext uri="{FF2B5EF4-FFF2-40B4-BE49-F238E27FC236}">
                <a16:creationId xmlns:a16="http://schemas.microsoft.com/office/drawing/2014/main" id="{216C7FF1-918F-4EFC-A107-50C8F5B3EBB5}"/>
              </a:ext>
            </a:extLst>
          </p:cNvPr>
          <p:cNvPicPr>
            <a:picLocks noChangeAspect="1"/>
          </p:cNvPicPr>
          <p:nvPr/>
        </p:nvPicPr>
        <p:blipFill>
          <a:blip r:embed="rId3"/>
          <a:stretch>
            <a:fillRect/>
          </a:stretch>
        </p:blipFill>
        <p:spPr>
          <a:xfrm>
            <a:off x="235192" y="1335505"/>
            <a:ext cx="8692240" cy="4499811"/>
          </a:xfrm>
          <a:prstGeom prst="rect">
            <a:avLst/>
          </a:prstGeom>
        </p:spPr>
      </p:pic>
    </p:spTree>
    <p:extLst>
      <p:ext uri="{BB962C8B-B14F-4D97-AF65-F5344CB8AC3E}">
        <p14:creationId xmlns:p14="http://schemas.microsoft.com/office/powerpoint/2010/main" val="1286087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Division of Human Services, cont.</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45</a:t>
            </a:fld>
            <a:endParaRPr lang="en-US" altLang="en-US">
              <a:solidFill>
                <a:prstClr val="black"/>
              </a:solidFill>
              <a:latin typeface="Calibri" pitchFamily="34" charset="0"/>
              <a:ea typeface="MS PGothic" pitchFamily="34" charset="-128"/>
            </a:endParaRPr>
          </a:p>
        </p:txBody>
      </p:sp>
      <p:pic>
        <p:nvPicPr>
          <p:cNvPr id="3" name="Picture 2">
            <a:extLst>
              <a:ext uri="{FF2B5EF4-FFF2-40B4-BE49-F238E27FC236}">
                <a16:creationId xmlns:a16="http://schemas.microsoft.com/office/drawing/2014/main" id="{B99B0135-E5F9-4F7D-B4AC-8C075D623FF9}"/>
              </a:ext>
            </a:extLst>
          </p:cNvPr>
          <p:cNvPicPr>
            <a:picLocks noChangeAspect="1"/>
          </p:cNvPicPr>
          <p:nvPr/>
        </p:nvPicPr>
        <p:blipFill>
          <a:blip r:embed="rId3"/>
          <a:stretch>
            <a:fillRect/>
          </a:stretch>
        </p:blipFill>
        <p:spPr>
          <a:xfrm>
            <a:off x="235192" y="1359569"/>
            <a:ext cx="8644113" cy="4451684"/>
          </a:xfrm>
          <a:prstGeom prst="rect">
            <a:avLst/>
          </a:prstGeom>
        </p:spPr>
      </p:pic>
    </p:spTree>
    <p:extLst>
      <p:ext uri="{BB962C8B-B14F-4D97-AF65-F5344CB8AC3E}">
        <p14:creationId xmlns:p14="http://schemas.microsoft.com/office/powerpoint/2010/main" val="428111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Division of Health</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46</a:t>
            </a:fld>
            <a:endParaRPr lang="en-US" altLang="en-US">
              <a:solidFill>
                <a:prstClr val="black"/>
              </a:solidFill>
              <a:latin typeface="Calibri" pitchFamily="34" charset="0"/>
              <a:ea typeface="MS PGothic" pitchFamily="34" charset="-128"/>
            </a:endParaRPr>
          </a:p>
        </p:txBody>
      </p:sp>
      <p:pic>
        <p:nvPicPr>
          <p:cNvPr id="5" name="Picture 4">
            <a:extLst>
              <a:ext uri="{FF2B5EF4-FFF2-40B4-BE49-F238E27FC236}">
                <a16:creationId xmlns:a16="http://schemas.microsoft.com/office/drawing/2014/main" id="{BFBB4751-BE25-4083-8D70-F2EC565761B1}"/>
              </a:ext>
            </a:extLst>
          </p:cNvPr>
          <p:cNvPicPr>
            <a:picLocks noChangeAspect="1"/>
          </p:cNvPicPr>
          <p:nvPr/>
        </p:nvPicPr>
        <p:blipFill>
          <a:blip r:embed="rId3"/>
          <a:stretch>
            <a:fillRect/>
          </a:stretch>
        </p:blipFill>
        <p:spPr>
          <a:xfrm>
            <a:off x="434340" y="1211580"/>
            <a:ext cx="8469630" cy="4754880"/>
          </a:xfrm>
          <a:prstGeom prst="rect">
            <a:avLst/>
          </a:prstGeom>
        </p:spPr>
      </p:pic>
    </p:spTree>
    <p:extLst>
      <p:ext uri="{BB962C8B-B14F-4D97-AF65-F5344CB8AC3E}">
        <p14:creationId xmlns:p14="http://schemas.microsoft.com/office/powerpoint/2010/main" val="145518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Division of Health, cont.</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47</a:t>
            </a:fld>
            <a:endParaRPr lang="en-US" altLang="en-US">
              <a:solidFill>
                <a:prstClr val="black"/>
              </a:solidFill>
              <a:latin typeface="Calibri" pitchFamily="34" charset="0"/>
              <a:ea typeface="MS PGothic" pitchFamily="34" charset="-128"/>
            </a:endParaRPr>
          </a:p>
        </p:txBody>
      </p:sp>
      <p:pic>
        <p:nvPicPr>
          <p:cNvPr id="5" name="Picture 4">
            <a:extLst>
              <a:ext uri="{FF2B5EF4-FFF2-40B4-BE49-F238E27FC236}">
                <a16:creationId xmlns:a16="http://schemas.microsoft.com/office/drawing/2014/main" id="{B514F378-4CC0-403B-AFC3-F91D5CB9021B}"/>
              </a:ext>
            </a:extLst>
          </p:cNvPr>
          <p:cNvPicPr>
            <a:picLocks noChangeAspect="1"/>
          </p:cNvPicPr>
          <p:nvPr/>
        </p:nvPicPr>
        <p:blipFill>
          <a:blip r:embed="rId3"/>
          <a:stretch>
            <a:fillRect/>
          </a:stretch>
        </p:blipFill>
        <p:spPr>
          <a:xfrm>
            <a:off x="377190" y="1280160"/>
            <a:ext cx="8446770" cy="4286250"/>
          </a:xfrm>
          <a:prstGeom prst="rect">
            <a:avLst/>
          </a:prstGeom>
        </p:spPr>
      </p:pic>
    </p:spTree>
    <p:extLst>
      <p:ext uri="{BB962C8B-B14F-4D97-AF65-F5344CB8AC3E}">
        <p14:creationId xmlns:p14="http://schemas.microsoft.com/office/powerpoint/2010/main" val="938825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Division of Health, cont.</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48</a:t>
            </a:fld>
            <a:endParaRPr lang="en-US" altLang="en-US">
              <a:solidFill>
                <a:prstClr val="black"/>
              </a:solidFill>
              <a:latin typeface="Calibri" pitchFamily="34" charset="0"/>
              <a:ea typeface="MS PGothic" pitchFamily="34" charset="-128"/>
            </a:endParaRPr>
          </a:p>
        </p:txBody>
      </p:sp>
      <p:pic>
        <p:nvPicPr>
          <p:cNvPr id="3" name="Picture 2">
            <a:extLst>
              <a:ext uri="{FF2B5EF4-FFF2-40B4-BE49-F238E27FC236}">
                <a16:creationId xmlns:a16="http://schemas.microsoft.com/office/drawing/2014/main" id="{F8F722D3-74E3-448A-B7F3-179937441EA1}"/>
              </a:ext>
            </a:extLst>
          </p:cNvPr>
          <p:cNvPicPr>
            <a:picLocks noChangeAspect="1"/>
          </p:cNvPicPr>
          <p:nvPr/>
        </p:nvPicPr>
        <p:blipFill>
          <a:blip r:embed="rId3"/>
          <a:stretch>
            <a:fillRect/>
          </a:stretch>
        </p:blipFill>
        <p:spPr>
          <a:xfrm>
            <a:off x="324852" y="1395663"/>
            <a:ext cx="8518359" cy="3910263"/>
          </a:xfrm>
          <a:prstGeom prst="rect">
            <a:avLst/>
          </a:prstGeom>
        </p:spPr>
      </p:pic>
    </p:spTree>
    <p:extLst>
      <p:ext uri="{BB962C8B-B14F-4D97-AF65-F5344CB8AC3E}">
        <p14:creationId xmlns:p14="http://schemas.microsoft.com/office/powerpoint/2010/main" val="4172740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Division of Health, cont. </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49</a:t>
            </a:fld>
            <a:endParaRPr lang="en-US" altLang="en-US">
              <a:solidFill>
                <a:prstClr val="black"/>
              </a:solidFill>
              <a:latin typeface="Calibri" pitchFamily="34" charset="0"/>
              <a:ea typeface="MS PGothic" pitchFamily="34" charset="-128"/>
            </a:endParaRPr>
          </a:p>
        </p:txBody>
      </p:sp>
      <p:pic>
        <p:nvPicPr>
          <p:cNvPr id="5" name="Picture 4">
            <a:extLst>
              <a:ext uri="{FF2B5EF4-FFF2-40B4-BE49-F238E27FC236}">
                <a16:creationId xmlns:a16="http://schemas.microsoft.com/office/drawing/2014/main" id="{7AFE704D-D674-41F5-9288-C6CE242E684B}"/>
              </a:ext>
            </a:extLst>
          </p:cNvPr>
          <p:cNvPicPr>
            <a:picLocks noChangeAspect="1"/>
          </p:cNvPicPr>
          <p:nvPr/>
        </p:nvPicPr>
        <p:blipFill>
          <a:blip r:embed="rId3"/>
          <a:stretch>
            <a:fillRect/>
          </a:stretch>
        </p:blipFill>
        <p:spPr>
          <a:xfrm>
            <a:off x="365760" y="1657350"/>
            <a:ext cx="8401050" cy="3406140"/>
          </a:xfrm>
          <a:prstGeom prst="rect">
            <a:avLst/>
          </a:prstGeom>
        </p:spPr>
      </p:pic>
    </p:spTree>
    <p:extLst>
      <p:ext uri="{BB962C8B-B14F-4D97-AF65-F5344CB8AC3E}">
        <p14:creationId xmlns:p14="http://schemas.microsoft.com/office/powerpoint/2010/main" val="383482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7D7BE6-61E0-408A-9891-E8ABFBBFE5DC}"/>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C3A1401-5C2D-45DD-A4F0-B9412D1D9BA3}"/>
              </a:ext>
            </a:extLst>
          </p:cNvPr>
          <p:cNvSpPr>
            <a:spLocks noGrp="1"/>
          </p:cNvSpPr>
          <p:nvPr>
            <p:ph type="sldNum" sz="quarter" idx="10"/>
          </p:nvPr>
        </p:nvSpPr>
        <p:spPr/>
        <p:txBody>
          <a:bodyPr/>
          <a:lstStyle/>
          <a:p>
            <a:pPr>
              <a:defRPr/>
            </a:pPr>
            <a:fld id="{D70591D3-6927-4132-9D80-5F524B8E5787}" type="slidenum">
              <a:rPr lang="en-US" altLang="en-US" smtClean="0"/>
              <a:pPr>
                <a:defRPr/>
              </a:pPr>
              <a:t>5</a:t>
            </a:fld>
            <a:endParaRPr lang="en-US" altLang="en-US" dirty="0"/>
          </a:p>
        </p:txBody>
      </p:sp>
      <p:sp>
        <p:nvSpPr>
          <p:cNvPr id="5" name="Title 1">
            <a:extLst>
              <a:ext uri="{FF2B5EF4-FFF2-40B4-BE49-F238E27FC236}">
                <a16:creationId xmlns:a16="http://schemas.microsoft.com/office/drawing/2014/main" id="{1FA3F56A-1105-46F9-8244-6DA344201552}"/>
              </a:ext>
            </a:extLst>
          </p:cNvPr>
          <p:cNvSpPr>
            <a:spLocks noGrp="1"/>
          </p:cNvSpPr>
          <p:nvPr>
            <p:ph type="title"/>
          </p:nvPr>
        </p:nvSpPr>
        <p:spPr>
          <a:xfrm>
            <a:off x="218259" y="231039"/>
            <a:ext cx="7594358" cy="461111"/>
          </a:xfrm>
        </p:spPr>
        <p:txBody>
          <a:bodyPr/>
          <a:lstStyle/>
          <a:p>
            <a:r>
              <a:rPr lang="en-US" sz="3200" dirty="0"/>
              <a:t>COVID Expenditures</a:t>
            </a:r>
          </a:p>
        </p:txBody>
      </p:sp>
      <p:pic>
        <p:nvPicPr>
          <p:cNvPr id="6" name="Picture 5">
            <a:extLst>
              <a:ext uri="{FF2B5EF4-FFF2-40B4-BE49-F238E27FC236}">
                <a16:creationId xmlns:a16="http://schemas.microsoft.com/office/drawing/2014/main" id="{9925815B-41AD-4DF8-8BF2-A999C7DD7664}"/>
              </a:ext>
            </a:extLst>
          </p:cNvPr>
          <p:cNvPicPr>
            <a:picLocks noChangeAspect="1"/>
          </p:cNvPicPr>
          <p:nvPr/>
        </p:nvPicPr>
        <p:blipFill>
          <a:blip r:embed="rId3"/>
          <a:stretch>
            <a:fillRect/>
          </a:stretch>
        </p:blipFill>
        <p:spPr>
          <a:xfrm>
            <a:off x="1203961" y="2164080"/>
            <a:ext cx="6608656" cy="2301240"/>
          </a:xfrm>
          <a:prstGeom prst="rect">
            <a:avLst/>
          </a:prstGeom>
        </p:spPr>
      </p:pic>
      <p:sp>
        <p:nvSpPr>
          <p:cNvPr id="7" name="TextBox 6">
            <a:extLst>
              <a:ext uri="{FF2B5EF4-FFF2-40B4-BE49-F238E27FC236}">
                <a16:creationId xmlns:a16="http://schemas.microsoft.com/office/drawing/2014/main" id="{E7403608-F33A-4165-A8A8-DBDF76C4D385}"/>
              </a:ext>
            </a:extLst>
          </p:cNvPr>
          <p:cNvSpPr txBox="1"/>
          <p:nvPr/>
        </p:nvSpPr>
        <p:spPr>
          <a:xfrm>
            <a:off x="1203961" y="1470382"/>
            <a:ext cx="4572000" cy="369332"/>
          </a:xfrm>
          <a:prstGeom prst="rect">
            <a:avLst/>
          </a:prstGeom>
          <a:noFill/>
        </p:spPr>
        <p:txBody>
          <a:bodyPr wrap="square">
            <a:spAutoFit/>
          </a:bodyPr>
          <a:lstStyle/>
          <a:p>
            <a:r>
              <a:rPr lang="en-US" dirty="0"/>
              <a:t>Cumulative to date spend</a:t>
            </a:r>
          </a:p>
        </p:txBody>
      </p:sp>
    </p:spTree>
    <p:extLst>
      <p:ext uri="{BB962C8B-B14F-4D97-AF65-F5344CB8AC3E}">
        <p14:creationId xmlns:p14="http://schemas.microsoft.com/office/powerpoint/2010/main" val="4118915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Division of Health, cont. </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50</a:t>
            </a:fld>
            <a:endParaRPr lang="en-US" altLang="en-US">
              <a:solidFill>
                <a:prstClr val="black"/>
              </a:solidFill>
              <a:latin typeface="Calibri" pitchFamily="34" charset="0"/>
              <a:ea typeface="MS PGothic" pitchFamily="34" charset="-128"/>
            </a:endParaRPr>
          </a:p>
        </p:txBody>
      </p:sp>
      <p:pic>
        <p:nvPicPr>
          <p:cNvPr id="5" name="Picture 4">
            <a:extLst>
              <a:ext uri="{FF2B5EF4-FFF2-40B4-BE49-F238E27FC236}">
                <a16:creationId xmlns:a16="http://schemas.microsoft.com/office/drawing/2014/main" id="{B220A1E9-6F58-46A2-9C0E-02856FDE9EAD}"/>
              </a:ext>
            </a:extLst>
          </p:cNvPr>
          <p:cNvPicPr>
            <a:picLocks noChangeAspect="1"/>
          </p:cNvPicPr>
          <p:nvPr/>
        </p:nvPicPr>
        <p:blipFill>
          <a:blip r:embed="rId3"/>
          <a:stretch>
            <a:fillRect/>
          </a:stretch>
        </p:blipFill>
        <p:spPr>
          <a:xfrm>
            <a:off x="445770" y="1965960"/>
            <a:ext cx="8321040" cy="2697480"/>
          </a:xfrm>
          <a:prstGeom prst="rect">
            <a:avLst/>
          </a:prstGeom>
        </p:spPr>
      </p:pic>
    </p:spTree>
    <p:extLst>
      <p:ext uri="{BB962C8B-B14F-4D97-AF65-F5344CB8AC3E}">
        <p14:creationId xmlns:p14="http://schemas.microsoft.com/office/powerpoint/2010/main" val="670079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Department Federal Revenue SFY2023</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51</a:t>
            </a:fld>
            <a:endParaRPr lang="en-US" altLang="en-US">
              <a:solidFill>
                <a:prstClr val="black"/>
              </a:solidFill>
              <a:latin typeface="Calibri" pitchFamily="34" charset="0"/>
              <a:ea typeface="MS PGothic" pitchFamily="34" charset="-128"/>
            </a:endParaRPr>
          </a:p>
        </p:txBody>
      </p:sp>
      <p:pic>
        <p:nvPicPr>
          <p:cNvPr id="3" name="Picture 2">
            <a:extLst>
              <a:ext uri="{FF2B5EF4-FFF2-40B4-BE49-F238E27FC236}">
                <a16:creationId xmlns:a16="http://schemas.microsoft.com/office/drawing/2014/main" id="{C5DE0EA5-6E33-4BA7-965A-73C3D693206B}"/>
              </a:ext>
            </a:extLst>
          </p:cNvPr>
          <p:cNvPicPr>
            <a:picLocks noChangeAspect="1"/>
          </p:cNvPicPr>
          <p:nvPr/>
        </p:nvPicPr>
        <p:blipFill>
          <a:blip r:embed="rId3"/>
          <a:stretch>
            <a:fillRect/>
          </a:stretch>
        </p:blipFill>
        <p:spPr>
          <a:xfrm>
            <a:off x="235192" y="938463"/>
            <a:ext cx="8692240" cy="5120666"/>
          </a:xfrm>
          <a:prstGeom prst="rect">
            <a:avLst/>
          </a:prstGeom>
        </p:spPr>
      </p:pic>
    </p:spTree>
    <p:extLst>
      <p:ext uri="{BB962C8B-B14F-4D97-AF65-F5344CB8AC3E}">
        <p14:creationId xmlns:p14="http://schemas.microsoft.com/office/powerpoint/2010/main" val="745145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Department Special Revenue SFY2023</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52</a:t>
            </a:fld>
            <a:endParaRPr lang="en-US" altLang="en-US">
              <a:solidFill>
                <a:prstClr val="black"/>
              </a:solidFill>
              <a:latin typeface="Calibri" pitchFamily="34" charset="0"/>
              <a:ea typeface="MS PGothic" pitchFamily="34" charset="-128"/>
            </a:endParaRPr>
          </a:p>
        </p:txBody>
      </p:sp>
      <p:pic>
        <p:nvPicPr>
          <p:cNvPr id="5" name="Picture 4">
            <a:extLst>
              <a:ext uri="{FF2B5EF4-FFF2-40B4-BE49-F238E27FC236}">
                <a16:creationId xmlns:a16="http://schemas.microsoft.com/office/drawing/2014/main" id="{C917A013-87F0-42B4-BA62-C3008269BDC1}"/>
              </a:ext>
            </a:extLst>
          </p:cNvPr>
          <p:cNvPicPr>
            <a:picLocks noChangeAspect="1"/>
          </p:cNvPicPr>
          <p:nvPr/>
        </p:nvPicPr>
        <p:blipFill>
          <a:blip r:embed="rId3"/>
          <a:stretch>
            <a:fillRect/>
          </a:stretch>
        </p:blipFill>
        <p:spPr>
          <a:xfrm>
            <a:off x="360948" y="1034716"/>
            <a:ext cx="8482264" cy="5321634"/>
          </a:xfrm>
          <a:prstGeom prst="rect">
            <a:avLst/>
          </a:prstGeom>
        </p:spPr>
      </p:pic>
    </p:spTree>
    <p:extLst>
      <p:ext uri="{BB962C8B-B14F-4D97-AF65-F5344CB8AC3E}">
        <p14:creationId xmlns:p14="http://schemas.microsoft.com/office/powerpoint/2010/main" val="2472757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Department “Other” Funding SFY2023</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53</a:t>
            </a:fld>
            <a:endParaRPr lang="en-US" altLang="en-US">
              <a:solidFill>
                <a:prstClr val="black"/>
              </a:solidFill>
              <a:latin typeface="Calibri" pitchFamily="34" charset="0"/>
              <a:ea typeface="MS PGothic" pitchFamily="34" charset="-128"/>
            </a:endParaRPr>
          </a:p>
        </p:txBody>
      </p:sp>
      <p:pic>
        <p:nvPicPr>
          <p:cNvPr id="3" name="Picture 2">
            <a:extLst>
              <a:ext uri="{FF2B5EF4-FFF2-40B4-BE49-F238E27FC236}">
                <a16:creationId xmlns:a16="http://schemas.microsoft.com/office/drawing/2014/main" id="{DEDA3B0A-D108-4712-AB4D-464D2C0E180A}"/>
              </a:ext>
            </a:extLst>
          </p:cNvPr>
          <p:cNvPicPr>
            <a:picLocks noChangeAspect="1"/>
          </p:cNvPicPr>
          <p:nvPr/>
        </p:nvPicPr>
        <p:blipFill>
          <a:blip r:embed="rId3"/>
          <a:stretch>
            <a:fillRect/>
          </a:stretch>
        </p:blipFill>
        <p:spPr>
          <a:xfrm>
            <a:off x="457200" y="994410"/>
            <a:ext cx="8229600" cy="5361940"/>
          </a:xfrm>
          <a:prstGeom prst="rect">
            <a:avLst/>
          </a:prstGeom>
        </p:spPr>
      </p:pic>
    </p:spTree>
    <p:extLst>
      <p:ext uri="{BB962C8B-B14F-4D97-AF65-F5344CB8AC3E}">
        <p14:creationId xmlns:p14="http://schemas.microsoft.com/office/powerpoint/2010/main" val="2130573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“Other” Funding SFY2023, cont.</a:t>
            </a:r>
          </a:p>
        </p:txBody>
      </p:sp>
      <p:sp>
        <p:nvSpPr>
          <p:cNvPr id="4" name="Slide Number Placeholder 3"/>
          <p:cNvSpPr>
            <a:spLocks noGrp="1"/>
          </p:cNvSpPr>
          <p:nvPr>
            <p:ph type="sldNum" sz="quarter" idx="10"/>
          </p:nvPr>
        </p:nvSpPr>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54</a:t>
            </a:fld>
            <a:endParaRPr lang="en-US" altLang="en-US">
              <a:solidFill>
                <a:prstClr val="black"/>
              </a:solidFill>
              <a:latin typeface="Calibri" pitchFamily="34" charset="0"/>
              <a:ea typeface="MS PGothic" pitchFamily="34" charset="-128"/>
            </a:endParaRPr>
          </a:p>
        </p:txBody>
      </p:sp>
      <p:pic>
        <p:nvPicPr>
          <p:cNvPr id="5" name="Picture 4">
            <a:extLst>
              <a:ext uri="{FF2B5EF4-FFF2-40B4-BE49-F238E27FC236}">
                <a16:creationId xmlns:a16="http://schemas.microsoft.com/office/drawing/2014/main" id="{3B119FEA-86A4-4CD5-BCC5-A0E8D74801D4}"/>
              </a:ext>
            </a:extLst>
          </p:cNvPr>
          <p:cNvPicPr>
            <a:picLocks noChangeAspect="1"/>
          </p:cNvPicPr>
          <p:nvPr/>
        </p:nvPicPr>
        <p:blipFill>
          <a:blip r:embed="rId3"/>
          <a:stretch>
            <a:fillRect/>
          </a:stretch>
        </p:blipFill>
        <p:spPr>
          <a:xfrm>
            <a:off x="422910" y="1062990"/>
            <a:ext cx="8263890" cy="5069422"/>
          </a:xfrm>
          <a:prstGeom prst="rect">
            <a:avLst/>
          </a:prstGeom>
        </p:spPr>
      </p:pic>
    </p:spTree>
    <p:extLst>
      <p:ext uri="{BB962C8B-B14F-4D97-AF65-F5344CB8AC3E}">
        <p14:creationId xmlns:p14="http://schemas.microsoft.com/office/powerpoint/2010/main" val="1700936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Contact Information</a:t>
            </a:r>
            <a:endParaRPr lang="en-US" sz="3200" dirty="0"/>
          </a:p>
        </p:txBody>
      </p:sp>
      <p:sp>
        <p:nvSpPr>
          <p:cNvPr id="3" name="Content Placeholder 2"/>
          <p:cNvSpPr>
            <a:spLocks noGrp="1"/>
          </p:cNvSpPr>
          <p:nvPr>
            <p:ph idx="1"/>
          </p:nvPr>
        </p:nvSpPr>
        <p:spPr>
          <a:xfrm>
            <a:off x="677752" y="993321"/>
            <a:ext cx="8229600" cy="5194300"/>
          </a:xfrm>
        </p:spPr>
        <p:txBody>
          <a:bodyPr>
            <a:noAutofit/>
          </a:bodyPr>
          <a:lstStyle/>
          <a:p>
            <a:pPr eaLnBrk="1" hangingPunct="1">
              <a:spcBef>
                <a:spcPct val="0"/>
              </a:spcBef>
            </a:pPr>
            <a:r>
              <a:rPr lang="en-US" altLang="en-US" sz="1600" dirty="0">
                <a:solidFill>
                  <a:srgbClr val="000000"/>
                </a:solidFill>
              </a:rPr>
              <a:t>Bill J. Crouch</a:t>
            </a:r>
          </a:p>
          <a:p>
            <a:pPr eaLnBrk="1" hangingPunct="1">
              <a:spcBef>
                <a:spcPct val="0"/>
              </a:spcBef>
            </a:pPr>
            <a:r>
              <a:rPr lang="en-US" altLang="en-US" sz="1600" b="0" dirty="0">
                <a:solidFill>
                  <a:srgbClr val="000000"/>
                </a:solidFill>
              </a:rPr>
              <a:t>Cabinet Secretary</a:t>
            </a:r>
          </a:p>
          <a:p>
            <a:pPr eaLnBrk="1" hangingPunct="1">
              <a:spcBef>
                <a:spcPct val="0"/>
              </a:spcBef>
            </a:pPr>
            <a:r>
              <a:rPr lang="en-US" altLang="en-US" sz="1600" b="0" dirty="0">
                <a:solidFill>
                  <a:srgbClr val="000000"/>
                </a:solidFill>
              </a:rPr>
              <a:t>West Virginia Department of Health and Human Resources</a:t>
            </a:r>
          </a:p>
          <a:p>
            <a:pPr eaLnBrk="1" hangingPunct="1">
              <a:spcBef>
                <a:spcPct val="0"/>
              </a:spcBef>
            </a:pPr>
            <a:r>
              <a:rPr lang="en-US" altLang="en-US" sz="1600" b="0" dirty="0">
                <a:solidFill>
                  <a:srgbClr val="000000"/>
                </a:solidFill>
              </a:rPr>
              <a:t>One Davis Square, Suite 100 East</a:t>
            </a:r>
          </a:p>
          <a:p>
            <a:pPr eaLnBrk="1" hangingPunct="1">
              <a:spcBef>
                <a:spcPct val="0"/>
              </a:spcBef>
            </a:pPr>
            <a:r>
              <a:rPr lang="en-US" altLang="en-US" sz="1600" b="0" dirty="0">
                <a:solidFill>
                  <a:srgbClr val="000000"/>
                </a:solidFill>
              </a:rPr>
              <a:t>Charleston, WV 25301</a:t>
            </a:r>
          </a:p>
          <a:p>
            <a:pPr eaLnBrk="1" hangingPunct="1">
              <a:spcBef>
                <a:spcPct val="0"/>
              </a:spcBef>
            </a:pPr>
            <a:r>
              <a:rPr lang="en-US" altLang="en-US" sz="1600" b="0" dirty="0">
                <a:solidFill>
                  <a:srgbClr val="000000"/>
                </a:solidFill>
              </a:rPr>
              <a:t>Phone: (304) 558-0684</a:t>
            </a:r>
          </a:p>
          <a:p>
            <a:pPr eaLnBrk="1" hangingPunct="1">
              <a:spcBef>
                <a:spcPct val="0"/>
              </a:spcBef>
            </a:pPr>
            <a:r>
              <a:rPr lang="en-US" altLang="en-US" sz="1600" b="0" dirty="0">
                <a:solidFill>
                  <a:srgbClr val="000000"/>
                </a:solidFill>
              </a:rPr>
              <a:t>Email: </a:t>
            </a:r>
            <a:r>
              <a:rPr lang="en-US" altLang="en-US" sz="1600" b="0" dirty="0">
                <a:solidFill>
                  <a:srgbClr val="000000"/>
                </a:solidFill>
                <a:hlinkClick r:id="rId3"/>
              </a:rPr>
              <a:t>DHHRSecretary@wv.gov</a:t>
            </a:r>
            <a:r>
              <a:rPr lang="en-US" altLang="en-US" sz="1600" b="0" dirty="0">
                <a:solidFill>
                  <a:srgbClr val="000000"/>
                </a:solidFill>
              </a:rPr>
              <a:t> </a:t>
            </a:r>
          </a:p>
          <a:p>
            <a:pPr eaLnBrk="1" hangingPunct="1">
              <a:spcBef>
                <a:spcPct val="0"/>
              </a:spcBef>
            </a:pPr>
            <a:r>
              <a:rPr lang="en-US" altLang="en-US" sz="1600" b="0" dirty="0">
                <a:solidFill>
                  <a:srgbClr val="000000"/>
                </a:solidFill>
              </a:rPr>
              <a:t>Website: </a:t>
            </a:r>
            <a:r>
              <a:rPr lang="en-US" altLang="en-US" sz="1600" b="0" dirty="0">
                <a:solidFill>
                  <a:srgbClr val="000000"/>
                </a:solidFill>
                <a:hlinkClick r:id="rId4"/>
              </a:rPr>
              <a:t>dhhr.wv.gov</a:t>
            </a:r>
            <a:endParaRPr lang="en-US" altLang="en-US" sz="1600" b="0" dirty="0">
              <a:solidFill>
                <a:srgbClr val="000000"/>
              </a:solidFill>
            </a:endParaRPr>
          </a:p>
          <a:p>
            <a:pPr eaLnBrk="1" hangingPunct="1">
              <a:spcBef>
                <a:spcPct val="0"/>
              </a:spcBef>
            </a:pPr>
            <a:endParaRPr lang="en-US" altLang="en-US" sz="1600" dirty="0">
              <a:solidFill>
                <a:srgbClr val="000000"/>
              </a:solidFill>
            </a:endParaRPr>
          </a:p>
          <a:p>
            <a:pPr eaLnBrk="1" hangingPunct="1">
              <a:spcBef>
                <a:spcPct val="0"/>
              </a:spcBef>
            </a:pPr>
            <a:r>
              <a:rPr lang="en-US" sz="1600" dirty="0">
                <a:solidFill>
                  <a:srgbClr val="000000"/>
                </a:solidFill>
              </a:rPr>
              <a:t>Jeremiah Samples</a:t>
            </a:r>
          </a:p>
          <a:p>
            <a:pPr eaLnBrk="1" hangingPunct="1">
              <a:spcBef>
                <a:spcPct val="0"/>
              </a:spcBef>
            </a:pPr>
            <a:r>
              <a:rPr lang="en-US" sz="1600" b="0" dirty="0">
                <a:solidFill>
                  <a:srgbClr val="000000"/>
                </a:solidFill>
              </a:rPr>
              <a:t>Deputy Cabinet Secretary</a:t>
            </a:r>
          </a:p>
          <a:p>
            <a:pPr eaLnBrk="1" hangingPunct="1">
              <a:spcBef>
                <a:spcPct val="0"/>
              </a:spcBef>
            </a:pPr>
            <a:r>
              <a:rPr lang="en-US" sz="1600" b="0" dirty="0">
                <a:solidFill>
                  <a:srgbClr val="000000"/>
                </a:solidFill>
              </a:rPr>
              <a:t>West Virginia Department of Health and Human Resources</a:t>
            </a:r>
          </a:p>
          <a:p>
            <a:pPr eaLnBrk="1" hangingPunct="1">
              <a:spcBef>
                <a:spcPct val="0"/>
              </a:spcBef>
            </a:pPr>
            <a:r>
              <a:rPr lang="en-US" sz="1600" b="0" dirty="0">
                <a:solidFill>
                  <a:srgbClr val="000000"/>
                </a:solidFill>
              </a:rPr>
              <a:t>Phone: (304) 356-5405</a:t>
            </a:r>
          </a:p>
          <a:p>
            <a:pPr eaLnBrk="1" hangingPunct="1">
              <a:spcBef>
                <a:spcPct val="0"/>
              </a:spcBef>
            </a:pPr>
            <a:r>
              <a:rPr lang="en-US" sz="1600" b="0" dirty="0">
                <a:solidFill>
                  <a:srgbClr val="000000"/>
                </a:solidFill>
              </a:rPr>
              <a:t>Email: </a:t>
            </a:r>
            <a:r>
              <a:rPr lang="en-US" sz="1600" b="0" dirty="0">
                <a:solidFill>
                  <a:srgbClr val="000000"/>
                </a:solidFill>
                <a:hlinkClick r:id="rId5"/>
              </a:rPr>
              <a:t>Jeremiah.Samples@wv.gov</a:t>
            </a:r>
            <a:endParaRPr lang="en-US" sz="1600" b="0" dirty="0">
              <a:solidFill>
                <a:srgbClr val="000000"/>
              </a:solidFill>
            </a:endParaRPr>
          </a:p>
          <a:p>
            <a:endParaRPr lang="en-US" sz="1600" dirty="0"/>
          </a:p>
          <a:p>
            <a:pPr eaLnBrk="1" hangingPunct="1">
              <a:spcBef>
                <a:spcPct val="0"/>
              </a:spcBef>
            </a:pPr>
            <a:r>
              <a:rPr lang="en-US" sz="1600" dirty="0">
                <a:solidFill>
                  <a:srgbClr val="000000"/>
                </a:solidFill>
              </a:rPr>
              <a:t>Starlah Wilcox</a:t>
            </a:r>
          </a:p>
          <a:p>
            <a:pPr eaLnBrk="1" hangingPunct="1">
              <a:spcBef>
                <a:spcPct val="0"/>
              </a:spcBef>
            </a:pPr>
            <a:r>
              <a:rPr lang="en-US" sz="1600" b="0" dirty="0">
                <a:solidFill>
                  <a:srgbClr val="000000"/>
                </a:solidFill>
              </a:rPr>
              <a:t>Chief Budget Officer</a:t>
            </a:r>
          </a:p>
          <a:p>
            <a:pPr eaLnBrk="1" hangingPunct="1">
              <a:spcBef>
                <a:spcPct val="0"/>
              </a:spcBef>
            </a:pPr>
            <a:r>
              <a:rPr lang="en-US" sz="1600" b="0" dirty="0">
                <a:solidFill>
                  <a:srgbClr val="000000"/>
                </a:solidFill>
              </a:rPr>
              <a:t>West Virginia Department of Health and Human Resources</a:t>
            </a:r>
          </a:p>
          <a:p>
            <a:pPr eaLnBrk="1" hangingPunct="1">
              <a:spcBef>
                <a:spcPct val="0"/>
              </a:spcBef>
            </a:pPr>
            <a:r>
              <a:rPr lang="en-US" sz="1600" b="0" dirty="0">
                <a:solidFill>
                  <a:srgbClr val="000000"/>
                </a:solidFill>
              </a:rPr>
              <a:t>Phone: (304) 558-2814</a:t>
            </a:r>
          </a:p>
          <a:p>
            <a:pPr eaLnBrk="1" hangingPunct="1">
              <a:spcBef>
                <a:spcPct val="0"/>
              </a:spcBef>
            </a:pPr>
            <a:r>
              <a:rPr lang="en-US" sz="1600" b="0" dirty="0">
                <a:solidFill>
                  <a:srgbClr val="000000"/>
                </a:solidFill>
              </a:rPr>
              <a:t>Email: </a:t>
            </a:r>
            <a:r>
              <a:rPr lang="en-US" sz="1600" b="0" dirty="0">
                <a:solidFill>
                  <a:srgbClr val="000000"/>
                </a:solidFill>
                <a:hlinkClick r:id="rId6"/>
              </a:rPr>
              <a:t>Starlah.A.Wilcox@wv.gov</a:t>
            </a:r>
            <a:r>
              <a:rPr lang="en-US" sz="1600" b="0" dirty="0">
                <a:solidFill>
                  <a:srgbClr val="000000"/>
                </a:solidFill>
              </a:rPr>
              <a:t> </a:t>
            </a:r>
          </a:p>
        </p:txBody>
      </p:sp>
      <p:sp>
        <p:nvSpPr>
          <p:cNvPr id="4" name="Slide Number Placeholder 3">
            <a:extLst>
              <a:ext uri="{FF2B5EF4-FFF2-40B4-BE49-F238E27FC236}">
                <a16:creationId xmlns:a16="http://schemas.microsoft.com/office/drawing/2014/main" id="{893C8B83-BEDA-4F58-979C-235B6EAD85CD}"/>
              </a:ext>
            </a:extLst>
          </p:cNvPr>
          <p:cNvSpPr>
            <a:spLocks noGrp="1"/>
          </p:cNvSpPr>
          <p:nvPr>
            <p:ph type="sldNum" sz="quarter" idx="10"/>
          </p:nvPr>
        </p:nvSpPr>
        <p:spPr>
          <a:xfrm>
            <a:off x="8337550" y="6356350"/>
            <a:ext cx="349250" cy="171450"/>
          </a:xfrm>
        </p:spPr>
        <p:txBody>
          <a:bodyPr/>
          <a:lstStyle/>
          <a:p>
            <a:pPr defTabSz="257162" fontAlgn="base">
              <a:spcBef>
                <a:spcPct val="0"/>
              </a:spcBef>
              <a:spcAft>
                <a:spcPct val="0"/>
              </a:spcAft>
              <a:defRPr/>
            </a:pPr>
            <a:fld id="{D70591D3-6927-4132-9D80-5F524B8E5787}" type="slidenum">
              <a:rPr lang="en-US" altLang="en-US">
                <a:solidFill>
                  <a:prstClr val="black"/>
                </a:solidFill>
                <a:latin typeface="Calibri" pitchFamily="34" charset="0"/>
                <a:ea typeface="MS PGothic" pitchFamily="34" charset="-128"/>
              </a:rPr>
              <a:pPr defTabSz="257162" fontAlgn="base">
                <a:spcBef>
                  <a:spcPct val="0"/>
                </a:spcBef>
                <a:spcAft>
                  <a:spcPct val="0"/>
                </a:spcAft>
                <a:defRPr/>
              </a:pPr>
              <a:t>55</a:t>
            </a:fld>
            <a:endParaRPr lang="en-US" alt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305620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3A1401-5C2D-45DD-A4F0-B9412D1D9BA3}"/>
              </a:ext>
            </a:extLst>
          </p:cNvPr>
          <p:cNvSpPr>
            <a:spLocks noGrp="1"/>
          </p:cNvSpPr>
          <p:nvPr>
            <p:ph type="sldNum" sz="quarter" idx="10"/>
          </p:nvPr>
        </p:nvSpPr>
        <p:spPr/>
        <p:txBody>
          <a:bodyPr/>
          <a:lstStyle/>
          <a:p>
            <a:pPr>
              <a:defRPr/>
            </a:pPr>
            <a:fld id="{D70591D3-6927-4132-9D80-5F524B8E5787}" type="slidenum">
              <a:rPr lang="en-US" altLang="en-US" smtClean="0"/>
              <a:pPr>
                <a:defRPr/>
              </a:pPr>
              <a:t>6</a:t>
            </a:fld>
            <a:endParaRPr lang="en-US" altLang="en-US" dirty="0"/>
          </a:p>
        </p:txBody>
      </p:sp>
      <p:sp>
        <p:nvSpPr>
          <p:cNvPr id="5" name="Title 1">
            <a:extLst>
              <a:ext uri="{FF2B5EF4-FFF2-40B4-BE49-F238E27FC236}">
                <a16:creationId xmlns:a16="http://schemas.microsoft.com/office/drawing/2014/main" id="{073E2A1D-F56B-428F-8372-AC7BDE1E275B}"/>
              </a:ext>
            </a:extLst>
          </p:cNvPr>
          <p:cNvSpPr>
            <a:spLocks noGrp="1"/>
          </p:cNvSpPr>
          <p:nvPr>
            <p:ph type="title"/>
          </p:nvPr>
        </p:nvSpPr>
        <p:spPr>
          <a:xfrm>
            <a:off x="218259" y="231039"/>
            <a:ext cx="7594358" cy="461111"/>
          </a:xfrm>
        </p:spPr>
        <p:txBody>
          <a:bodyPr/>
          <a:lstStyle/>
          <a:p>
            <a:r>
              <a:rPr lang="en-US" sz="3200" dirty="0"/>
              <a:t>COVID Categorical Breakdown</a:t>
            </a:r>
          </a:p>
        </p:txBody>
      </p:sp>
      <p:sp>
        <p:nvSpPr>
          <p:cNvPr id="9" name="TextBox 8">
            <a:extLst>
              <a:ext uri="{FF2B5EF4-FFF2-40B4-BE49-F238E27FC236}">
                <a16:creationId xmlns:a16="http://schemas.microsoft.com/office/drawing/2014/main" id="{298B3631-C9F7-4667-AB68-51AEB546D8C2}"/>
              </a:ext>
            </a:extLst>
          </p:cNvPr>
          <p:cNvSpPr txBox="1"/>
          <p:nvPr/>
        </p:nvSpPr>
        <p:spPr>
          <a:xfrm>
            <a:off x="1018562" y="5410300"/>
            <a:ext cx="7134726" cy="830997"/>
          </a:xfrm>
          <a:prstGeom prst="rect">
            <a:avLst/>
          </a:prstGeom>
          <a:noFill/>
        </p:spPr>
        <p:txBody>
          <a:bodyPr wrap="square" rtlCol="0">
            <a:spAutoFit/>
          </a:bodyPr>
          <a:lstStyle/>
          <a:p>
            <a:r>
              <a:rPr lang="en-US" sz="800" dirty="0"/>
              <a:t>Medical Service payments include increased FMAP for Medicaid, COVID testing and test kits.</a:t>
            </a:r>
          </a:p>
          <a:p>
            <a:endParaRPr lang="en-US" sz="800" dirty="0"/>
          </a:p>
          <a:p>
            <a:r>
              <a:rPr lang="en-US" sz="800" dirty="0"/>
              <a:t>Case/Client Services include payment for LIHEAP, Child Care, increased FMAP for foster care and adoption, and PEBT food benefits.  PEBT food benefits are not processed through the State Accounting System.  They are paid directly from federal line of credit to retailers.</a:t>
            </a:r>
          </a:p>
          <a:p>
            <a:endParaRPr lang="en-US" sz="800" dirty="0"/>
          </a:p>
          <a:p>
            <a:r>
              <a:rPr lang="en-US" sz="800" dirty="0"/>
              <a:t>Specimen Collection is included in contractual.</a:t>
            </a:r>
          </a:p>
        </p:txBody>
      </p:sp>
      <p:pic>
        <p:nvPicPr>
          <p:cNvPr id="11" name="Content Placeholder 10">
            <a:extLst>
              <a:ext uri="{FF2B5EF4-FFF2-40B4-BE49-F238E27FC236}">
                <a16:creationId xmlns:a16="http://schemas.microsoft.com/office/drawing/2014/main" id="{7F1DF0C6-16CD-4329-B951-CD9D699143A8}"/>
              </a:ext>
            </a:extLst>
          </p:cNvPr>
          <p:cNvPicPr>
            <a:picLocks noGrp="1" noChangeAspect="1"/>
          </p:cNvPicPr>
          <p:nvPr>
            <p:ph idx="1"/>
          </p:nvPr>
        </p:nvPicPr>
        <p:blipFill>
          <a:blip r:embed="rId3"/>
          <a:stretch>
            <a:fillRect/>
          </a:stretch>
        </p:blipFill>
        <p:spPr>
          <a:xfrm>
            <a:off x="1018562" y="1385562"/>
            <a:ext cx="6315456" cy="4024738"/>
          </a:xfrm>
          <a:prstGeom prst="rect">
            <a:avLst/>
          </a:prstGeom>
        </p:spPr>
      </p:pic>
      <p:sp>
        <p:nvSpPr>
          <p:cNvPr id="7" name="TextBox 6">
            <a:extLst>
              <a:ext uri="{FF2B5EF4-FFF2-40B4-BE49-F238E27FC236}">
                <a16:creationId xmlns:a16="http://schemas.microsoft.com/office/drawing/2014/main" id="{1FBE4DD8-F662-4D94-994A-931CADF08813}"/>
              </a:ext>
            </a:extLst>
          </p:cNvPr>
          <p:cNvSpPr txBox="1"/>
          <p:nvPr/>
        </p:nvSpPr>
        <p:spPr>
          <a:xfrm>
            <a:off x="1018562" y="911513"/>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Cumulative to date spend</a:t>
            </a:r>
          </a:p>
        </p:txBody>
      </p:sp>
    </p:spTree>
    <p:extLst>
      <p:ext uri="{BB962C8B-B14F-4D97-AF65-F5344CB8AC3E}">
        <p14:creationId xmlns:p14="http://schemas.microsoft.com/office/powerpoint/2010/main" val="8861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3A1401-5C2D-45DD-A4F0-B9412D1D9BA3}"/>
              </a:ext>
            </a:extLst>
          </p:cNvPr>
          <p:cNvSpPr>
            <a:spLocks noGrp="1"/>
          </p:cNvSpPr>
          <p:nvPr>
            <p:ph type="sldNum" sz="quarter" idx="10"/>
          </p:nvPr>
        </p:nvSpPr>
        <p:spPr/>
        <p:txBody>
          <a:bodyPr/>
          <a:lstStyle/>
          <a:p>
            <a:pPr>
              <a:defRPr/>
            </a:pPr>
            <a:fld id="{D70591D3-6927-4132-9D80-5F524B8E5787}" type="slidenum">
              <a:rPr lang="en-US" altLang="en-US" smtClean="0"/>
              <a:pPr>
                <a:defRPr/>
              </a:pPr>
              <a:t>7</a:t>
            </a:fld>
            <a:endParaRPr lang="en-US" altLang="en-US" dirty="0"/>
          </a:p>
        </p:txBody>
      </p:sp>
      <p:sp>
        <p:nvSpPr>
          <p:cNvPr id="8" name="Title 1">
            <a:extLst>
              <a:ext uri="{FF2B5EF4-FFF2-40B4-BE49-F238E27FC236}">
                <a16:creationId xmlns:a16="http://schemas.microsoft.com/office/drawing/2014/main" id="{C9F61C7E-903A-405D-9DF7-29777104F96A}"/>
              </a:ext>
            </a:extLst>
          </p:cNvPr>
          <p:cNvSpPr>
            <a:spLocks noGrp="1"/>
          </p:cNvSpPr>
          <p:nvPr>
            <p:ph type="title"/>
          </p:nvPr>
        </p:nvSpPr>
        <p:spPr>
          <a:xfrm>
            <a:off x="218259" y="231039"/>
            <a:ext cx="7594358" cy="461111"/>
          </a:xfrm>
        </p:spPr>
        <p:txBody>
          <a:bodyPr/>
          <a:lstStyle/>
          <a:p>
            <a:r>
              <a:rPr lang="en-US" sz="3200" dirty="0"/>
              <a:t>COVID Federal Awards	</a:t>
            </a:r>
          </a:p>
        </p:txBody>
      </p:sp>
      <p:pic>
        <p:nvPicPr>
          <p:cNvPr id="3" name="Content Placeholder 2">
            <a:extLst>
              <a:ext uri="{FF2B5EF4-FFF2-40B4-BE49-F238E27FC236}">
                <a16:creationId xmlns:a16="http://schemas.microsoft.com/office/drawing/2014/main" id="{52A66A80-1ED9-460C-8771-14DEAAC9B511}"/>
              </a:ext>
            </a:extLst>
          </p:cNvPr>
          <p:cNvPicPr>
            <a:picLocks noGrp="1" noChangeAspect="1"/>
          </p:cNvPicPr>
          <p:nvPr>
            <p:ph idx="1"/>
          </p:nvPr>
        </p:nvPicPr>
        <p:blipFill>
          <a:blip r:embed="rId3"/>
          <a:stretch>
            <a:fillRect/>
          </a:stretch>
        </p:blipFill>
        <p:spPr>
          <a:xfrm>
            <a:off x="381000" y="1036320"/>
            <a:ext cx="8305800" cy="5120639"/>
          </a:xfrm>
          <a:prstGeom prst="rect">
            <a:avLst/>
          </a:prstGeom>
        </p:spPr>
      </p:pic>
    </p:spTree>
    <p:extLst>
      <p:ext uri="{BB962C8B-B14F-4D97-AF65-F5344CB8AC3E}">
        <p14:creationId xmlns:p14="http://schemas.microsoft.com/office/powerpoint/2010/main" val="3616694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3A1401-5C2D-45DD-A4F0-B9412D1D9BA3}"/>
              </a:ext>
            </a:extLst>
          </p:cNvPr>
          <p:cNvSpPr>
            <a:spLocks noGrp="1"/>
          </p:cNvSpPr>
          <p:nvPr>
            <p:ph type="sldNum" sz="quarter" idx="10"/>
          </p:nvPr>
        </p:nvSpPr>
        <p:spPr/>
        <p:txBody>
          <a:bodyPr/>
          <a:lstStyle/>
          <a:p>
            <a:pPr>
              <a:defRPr/>
            </a:pPr>
            <a:fld id="{D70591D3-6927-4132-9D80-5F524B8E5787}" type="slidenum">
              <a:rPr lang="en-US" altLang="en-US" smtClean="0"/>
              <a:pPr>
                <a:defRPr/>
              </a:pPr>
              <a:t>8</a:t>
            </a:fld>
            <a:endParaRPr lang="en-US" altLang="en-US" dirty="0"/>
          </a:p>
        </p:txBody>
      </p:sp>
      <p:sp>
        <p:nvSpPr>
          <p:cNvPr id="8" name="Title 1">
            <a:extLst>
              <a:ext uri="{FF2B5EF4-FFF2-40B4-BE49-F238E27FC236}">
                <a16:creationId xmlns:a16="http://schemas.microsoft.com/office/drawing/2014/main" id="{C9F61C7E-903A-405D-9DF7-29777104F96A}"/>
              </a:ext>
            </a:extLst>
          </p:cNvPr>
          <p:cNvSpPr>
            <a:spLocks noGrp="1"/>
          </p:cNvSpPr>
          <p:nvPr>
            <p:ph type="title"/>
          </p:nvPr>
        </p:nvSpPr>
        <p:spPr>
          <a:xfrm>
            <a:off x="218259" y="231039"/>
            <a:ext cx="7594358" cy="461111"/>
          </a:xfrm>
        </p:spPr>
        <p:txBody>
          <a:bodyPr/>
          <a:lstStyle/>
          <a:p>
            <a:r>
              <a:rPr lang="en-US" sz="3200" dirty="0"/>
              <a:t>COVID Federal Awards	- Cont.</a:t>
            </a:r>
          </a:p>
        </p:txBody>
      </p:sp>
      <p:sp>
        <p:nvSpPr>
          <p:cNvPr id="9" name="TextBox 8">
            <a:extLst>
              <a:ext uri="{FF2B5EF4-FFF2-40B4-BE49-F238E27FC236}">
                <a16:creationId xmlns:a16="http://schemas.microsoft.com/office/drawing/2014/main" id="{810D9B2E-A702-45DF-B2CD-88947887AEE7}"/>
              </a:ext>
            </a:extLst>
          </p:cNvPr>
          <p:cNvSpPr txBox="1"/>
          <p:nvPr/>
        </p:nvSpPr>
        <p:spPr>
          <a:xfrm>
            <a:off x="657726" y="5827147"/>
            <a:ext cx="7423485" cy="707886"/>
          </a:xfrm>
          <a:prstGeom prst="rect">
            <a:avLst/>
          </a:prstGeom>
          <a:noFill/>
        </p:spPr>
        <p:txBody>
          <a:bodyPr wrap="square" rtlCol="0">
            <a:spAutoFit/>
          </a:bodyPr>
          <a:lstStyle/>
          <a:p>
            <a:pPr marL="171450" indent="-171450">
              <a:buFont typeface="Arial" panose="020B0604020202020204" pitchFamily="34" charset="0"/>
              <a:buChar char="•"/>
            </a:pPr>
            <a:r>
              <a:rPr lang="en-US" sz="1000" b="0" i="0" u="none" strike="noStrike" dirty="0">
                <a:solidFill>
                  <a:srgbClr val="000000"/>
                </a:solidFill>
                <a:effectLst/>
                <a:latin typeface="Calibri" panose="020F0502020204030204" pitchFamily="34" charset="0"/>
              </a:rPr>
              <a:t>PEBT food benefits are not processed through the State Accounting System.  They are paid directly from the Federal Line of Credit to retailers.  Funding provided for calculated benefit for each state.  Amount represents expenditures for SFY2020 and SFY2021.</a:t>
            </a:r>
          </a:p>
          <a:p>
            <a:r>
              <a:rPr lang="en-US" sz="1000" dirty="0"/>
              <a:t>** Period is entire span of funding for CFDA.  There are multiple awards with differing periods of performance that fall within the overall span.</a:t>
            </a:r>
          </a:p>
        </p:txBody>
      </p:sp>
      <p:pic>
        <p:nvPicPr>
          <p:cNvPr id="3" name="Content Placeholder 2">
            <a:extLst>
              <a:ext uri="{FF2B5EF4-FFF2-40B4-BE49-F238E27FC236}">
                <a16:creationId xmlns:a16="http://schemas.microsoft.com/office/drawing/2014/main" id="{5A2BB814-3B72-4E75-ADAE-BCCDA211C18D}"/>
              </a:ext>
            </a:extLst>
          </p:cNvPr>
          <p:cNvPicPr>
            <a:picLocks noGrp="1" noChangeAspect="1"/>
          </p:cNvPicPr>
          <p:nvPr>
            <p:ph idx="1"/>
          </p:nvPr>
        </p:nvPicPr>
        <p:blipFill>
          <a:blip r:embed="rId3"/>
          <a:stretch>
            <a:fillRect/>
          </a:stretch>
        </p:blipFill>
        <p:spPr>
          <a:xfrm>
            <a:off x="335280" y="929640"/>
            <a:ext cx="8503920" cy="4892040"/>
          </a:xfrm>
          <a:prstGeom prst="rect">
            <a:avLst/>
          </a:prstGeom>
        </p:spPr>
      </p:pic>
    </p:spTree>
    <p:extLst>
      <p:ext uri="{BB962C8B-B14F-4D97-AF65-F5344CB8AC3E}">
        <p14:creationId xmlns:p14="http://schemas.microsoft.com/office/powerpoint/2010/main" val="381106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00D7-FD50-4E5A-8F27-171158EEA39F}"/>
              </a:ext>
            </a:extLst>
          </p:cNvPr>
          <p:cNvSpPr>
            <a:spLocks noGrp="1"/>
          </p:cNvSpPr>
          <p:nvPr>
            <p:ph type="title"/>
          </p:nvPr>
        </p:nvSpPr>
        <p:spPr/>
        <p:txBody>
          <a:bodyPr/>
          <a:lstStyle/>
          <a:p>
            <a:r>
              <a:rPr lang="en-US" sz="3200" dirty="0"/>
              <a:t>Child Welfare Reforms</a:t>
            </a:r>
          </a:p>
        </p:txBody>
      </p:sp>
      <p:sp>
        <p:nvSpPr>
          <p:cNvPr id="3" name="Content Placeholder 2">
            <a:extLst>
              <a:ext uri="{FF2B5EF4-FFF2-40B4-BE49-F238E27FC236}">
                <a16:creationId xmlns:a16="http://schemas.microsoft.com/office/drawing/2014/main" id="{FCF40C75-7DBC-4BA3-A69C-05AFBAF3CB15}"/>
              </a:ext>
            </a:extLst>
          </p:cNvPr>
          <p:cNvSpPr>
            <a:spLocks noGrp="1"/>
          </p:cNvSpPr>
          <p:nvPr>
            <p:ph idx="1"/>
          </p:nvPr>
        </p:nvSpPr>
        <p:spPr/>
        <p:txBody>
          <a:bodyPr>
            <a:normAutofit/>
          </a:bodyPr>
          <a:lstStyle/>
          <a:p>
            <a:pPr marL="342900" indent="-342900">
              <a:buFont typeface="+mj-lt"/>
              <a:buAutoNum type="arabicPeriod"/>
            </a:pPr>
            <a:r>
              <a:rPr lang="en-US" sz="2800" b="0" dirty="0"/>
              <a:t>BCF reorganization to enhance leadership focus</a:t>
            </a:r>
          </a:p>
          <a:p>
            <a:pPr marL="342900" indent="-342900">
              <a:buFont typeface="+mj-lt"/>
              <a:buAutoNum type="arabicPeriod"/>
            </a:pPr>
            <a:r>
              <a:rPr lang="en-US" sz="2800" b="0" dirty="0"/>
              <a:t>Workforce Improvements</a:t>
            </a:r>
          </a:p>
          <a:p>
            <a:pPr marL="628650" lvl="2" indent="-457200">
              <a:buFont typeface="Arial" panose="020B0604020202020204" pitchFamily="34" charset="0"/>
              <a:buChar char="•"/>
            </a:pPr>
            <a:r>
              <a:rPr lang="en-US" sz="2800" b="0" dirty="0"/>
              <a:t>Enhanced focus on staff retention</a:t>
            </a:r>
          </a:p>
          <a:p>
            <a:pPr marL="628650" lvl="2" indent="-457200">
              <a:buFont typeface="Arial" panose="020B0604020202020204" pitchFamily="34" charset="0"/>
              <a:buChar char="•"/>
            </a:pPr>
            <a:r>
              <a:rPr lang="en-US" sz="2800" dirty="0"/>
              <a:t>Workforce Study by WVU</a:t>
            </a:r>
          </a:p>
          <a:p>
            <a:pPr marL="342900" indent="-342900">
              <a:buFont typeface="+mj-lt"/>
              <a:buAutoNum type="arabicPeriod"/>
            </a:pPr>
            <a:r>
              <a:rPr lang="en-US" sz="2800" b="0" dirty="0"/>
              <a:t>Implementation of children’s mental health services throughout the state</a:t>
            </a:r>
          </a:p>
          <a:p>
            <a:pPr marL="342900" indent="-342900">
              <a:buFont typeface="+mj-lt"/>
              <a:buAutoNum type="arabicPeriod"/>
            </a:pPr>
            <a:r>
              <a:rPr lang="en-US" sz="2800" b="0" dirty="0"/>
              <a:t>Implementation of new child welfare IT system</a:t>
            </a:r>
          </a:p>
          <a:p>
            <a:pPr marL="342900" indent="-342900">
              <a:buFont typeface="+mj-lt"/>
              <a:buAutoNum type="arabicPeriod"/>
            </a:pPr>
            <a:r>
              <a:rPr lang="en-US" sz="2800" b="0" dirty="0"/>
              <a:t>Management of state and federal reforms</a:t>
            </a:r>
          </a:p>
          <a:p>
            <a:pPr marL="342900" indent="-342900">
              <a:buFont typeface="+mj-lt"/>
              <a:buAutoNum type="arabicPeriod"/>
            </a:pPr>
            <a:endParaRPr lang="en-US" sz="2800" b="0" dirty="0"/>
          </a:p>
          <a:p>
            <a:endParaRPr lang="en-US" dirty="0"/>
          </a:p>
        </p:txBody>
      </p:sp>
      <p:sp>
        <p:nvSpPr>
          <p:cNvPr id="4" name="Slide Number Placeholder 3">
            <a:extLst>
              <a:ext uri="{FF2B5EF4-FFF2-40B4-BE49-F238E27FC236}">
                <a16:creationId xmlns:a16="http://schemas.microsoft.com/office/drawing/2014/main" id="{5A43DFA2-B835-4D59-AA69-B2B4012B8644}"/>
              </a:ext>
            </a:extLst>
          </p:cNvPr>
          <p:cNvSpPr>
            <a:spLocks noGrp="1"/>
          </p:cNvSpPr>
          <p:nvPr>
            <p:ph type="sldNum" sz="quarter" idx="10"/>
          </p:nvPr>
        </p:nvSpPr>
        <p:spPr/>
        <p:txBody>
          <a:bodyPr/>
          <a:lstStyle/>
          <a:p>
            <a:pPr>
              <a:defRPr/>
            </a:pPr>
            <a:fld id="{D70591D3-6927-4132-9D80-5F524B8E5787}" type="slidenum">
              <a:rPr lang="en-US" altLang="en-US" smtClean="0"/>
              <a:pPr>
                <a:defRPr/>
              </a:pPr>
              <a:t>9</a:t>
            </a:fld>
            <a:endParaRPr lang="en-US" altLang="en-US"/>
          </a:p>
        </p:txBody>
      </p:sp>
    </p:spTree>
    <p:extLst>
      <p:ext uri="{BB962C8B-B14F-4D97-AF65-F5344CB8AC3E}">
        <p14:creationId xmlns:p14="http://schemas.microsoft.com/office/powerpoint/2010/main" val="3497515586"/>
      </p:ext>
    </p:extLst>
  </p:cSld>
  <p:clrMapOvr>
    <a:masterClrMapping/>
  </p:clrMapOvr>
</p:sld>
</file>

<file path=ppt/theme/theme1.xml><?xml version="1.0" encoding="utf-8"?>
<a:theme xmlns:a="http://schemas.openxmlformats.org/drawingml/2006/main" name="DHHR_PPT_Template_0114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HHR_PPT_Template_0114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1758</Words>
  <Application>Microsoft Office PowerPoint</Application>
  <PresentationFormat>On-screen Show (4:3)</PresentationFormat>
  <Paragraphs>454</Paragraphs>
  <Slides>55</Slides>
  <Notes>55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55</vt:i4>
      </vt:variant>
    </vt:vector>
  </HeadingPairs>
  <TitlesOfParts>
    <vt:vector size="60" baseType="lpstr">
      <vt:lpstr>Arial</vt:lpstr>
      <vt:lpstr>Calibri</vt:lpstr>
      <vt:lpstr>Wingdings</vt:lpstr>
      <vt:lpstr>DHHR_PPT_Template_011414</vt:lpstr>
      <vt:lpstr>1_DHHR_PPT_Template_011414</vt:lpstr>
      <vt:lpstr>West Virginia Department of  Health and Human Resources  Budget Presentation   </vt:lpstr>
      <vt:lpstr>DHHR Mission Statement</vt:lpstr>
      <vt:lpstr>Organizational Structure </vt:lpstr>
      <vt:lpstr>Secretary’s Priorities</vt:lpstr>
      <vt:lpstr>COVID Expenditures</vt:lpstr>
      <vt:lpstr>COVID Categorical Breakdown</vt:lpstr>
      <vt:lpstr>COVID Federal Awards </vt:lpstr>
      <vt:lpstr>COVID Federal Awards - Cont.</vt:lpstr>
      <vt:lpstr>Child Welfare Reforms</vt:lpstr>
      <vt:lpstr>Mental Health Reforms</vt:lpstr>
      <vt:lpstr>PowerPoint Presentation</vt:lpstr>
      <vt:lpstr>Full Time Employees by Bureau</vt:lpstr>
      <vt:lpstr>Vacant FTEs by Salary Tier</vt:lpstr>
      <vt:lpstr>DHHR Budget by Funding Source SFY2023</vt:lpstr>
      <vt:lpstr>DHHR Budget SFY2023</vt:lpstr>
      <vt:lpstr>SFY 2023 Improvements</vt:lpstr>
      <vt:lpstr>Bureau for Medical Services</vt:lpstr>
      <vt:lpstr>Overview of Medicaid Budget</vt:lpstr>
      <vt:lpstr>Medicaid Six-Year Plan</vt:lpstr>
      <vt:lpstr>Medicaid Budgetary Drivers and Risks</vt:lpstr>
      <vt:lpstr>Bureau for Children and Families (Bureau for Family Assistance/Bureau for Social Services)</vt:lpstr>
      <vt:lpstr>BFA Budgetary Drivers and Risks</vt:lpstr>
      <vt:lpstr>BFA Priorities</vt:lpstr>
      <vt:lpstr>BSS Budgetary Drivers and Risks</vt:lpstr>
      <vt:lpstr>BSS Priorities</vt:lpstr>
      <vt:lpstr>Bureau for Public Health</vt:lpstr>
      <vt:lpstr>BPH Budgetary Drivers and Risks </vt:lpstr>
      <vt:lpstr>Office of Health Facilities</vt:lpstr>
      <vt:lpstr>State Hospital Metrics He</vt:lpstr>
      <vt:lpstr>Facilities Budgetary Drivers and Risks</vt:lpstr>
      <vt:lpstr>Bureau for Behavioral Health</vt:lpstr>
      <vt:lpstr>BBH Budgetary Drivers and Risks</vt:lpstr>
      <vt:lpstr>Children’s Health Insurance Program</vt:lpstr>
      <vt:lpstr>CHIP Budget Overview and Risks</vt:lpstr>
      <vt:lpstr>Bureau for Child Support Enforcement</vt:lpstr>
      <vt:lpstr>Office of Inspector General</vt:lpstr>
      <vt:lpstr>Other DHHR Budgetary Risks and Issues</vt:lpstr>
      <vt:lpstr>PowerPoint Presentation</vt:lpstr>
      <vt:lpstr>SFY2023 Improvements</vt:lpstr>
      <vt:lpstr>DHHR Budget by Funding Source SFY2023</vt:lpstr>
      <vt:lpstr>Department General Revenue SFY2023</vt:lpstr>
      <vt:lpstr>Department General Revenue Appropriation history</vt:lpstr>
      <vt:lpstr>Office of the Secretary</vt:lpstr>
      <vt:lpstr>Division of Human Services</vt:lpstr>
      <vt:lpstr>Division of Human Services, cont.</vt:lpstr>
      <vt:lpstr>Division of Health</vt:lpstr>
      <vt:lpstr>Division of Health, cont.</vt:lpstr>
      <vt:lpstr>Division of Health, cont.</vt:lpstr>
      <vt:lpstr>Division of Health, cont. </vt:lpstr>
      <vt:lpstr>Division of Health, cont. </vt:lpstr>
      <vt:lpstr>Department Federal Revenue SFY2023</vt:lpstr>
      <vt:lpstr>Department Special Revenue SFY2023</vt:lpstr>
      <vt:lpstr>Department “Other” Funding SFY2023</vt:lpstr>
      <vt:lpstr>“Other” Funding SFY2023, cont.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2022-01-24T19:54:08Z</dcterms:created>
  <dcterms:modified xsi:type="dcterms:W3CDTF">2022-01-24T19:57:39Z</dcterms:modified>
</cp:coreProperties>
</file>